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59"/>
  </p:notesMasterIdLst>
  <p:handoutMasterIdLst>
    <p:handoutMasterId r:id="rId60"/>
  </p:handoutMasterIdLst>
  <p:sldIdLst>
    <p:sldId id="472" r:id="rId3"/>
    <p:sldId id="473" r:id="rId4"/>
    <p:sldId id="474" r:id="rId5"/>
    <p:sldId id="482" r:id="rId6"/>
    <p:sldId id="483" r:id="rId7"/>
    <p:sldId id="504" r:id="rId8"/>
    <p:sldId id="479" r:id="rId9"/>
    <p:sldId id="469" r:id="rId10"/>
    <p:sldId id="505" r:id="rId11"/>
    <p:sldId id="487" r:id="rId12"/>
    <p:sldId id="488" r:id="rId13"/>
    <p:sldId id="489" r:id="rId14"/>
    <p:sldId id="470" r:id="rId15"/>
    <p:sldId id="481" r:id="rId16"/>
    <p:sldId id="484" r:id="rId17"/>
    <p:sldId id="506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408" r:id="rId26"/>
    <p:sldId id="409" r:id="rId27"/>
    <p:sldId id="462" r:id="rId28"/>
    <p:sldId id="458" r:id="rId29"/>
    <p:sldId id="459" r:id="rId30"/>
    <p:sldId id="485" r:id="rId31"/>
    <p:sldId id="439" r:id="rId32"/>
    <p:sldId id="453" r:id="rId33"/>
    <p:sldId id="455" r:id="rId34"/>
    <p:sldId id="457" r:id="rId35"/>
    <p:sldId id="461" r:id="rId36"/>
    <p:sldId id="415" r:id="rId37"/>
    <p:sldId id="502" r:id="rId38"/>
    <p:sldId id="467" r:id="rId39"/>
    <p:sldId id="460" r:id="rId40"/>
    <p:sldId id="398" r:id="rId41"/>
    <p:sldId id="456" r:id="rId42"/>
    <p:sldId id="477" r:id="rId43"/>
    <p:sldId id="478" r:id="rId44"/>
    <p:sldId id="465" r:id="rId45"/>
    <p:sldId id="466" r:id="rId46"/>
    <p:sldId id="334" r:id="rId47"/>
    <p:sldId id="426" r:id="rId48"/>
    <p:sldId id="427" r:id="rId49"/>
    <p:sldId id="500" r:id="rId50"/>
    <p:sldId id="442" r:id="rId51"/>
    <p:sldId id="428" r:id="rId52"/>
    <p:sldId id="429" r:id="rId53"/>
    <p:sldId id="501" r:id="rId54"/>
    <p:sldId id="436" r:id="rId55"/>
    <p:sldId id="386" r:id="rId56"/>
    <p:sldId id="514" r:id="rId57"/>
    <p:sldId id="387" r:id="rId5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FF0066"/>
    <a:srgbClr val="0000FF"/>
    <a:srgbClr val="8ADAA5"/>
    <a:srgbClr val="3333FF"/>
    <a:srgbClr val="00FFFF"/>
    <a:srgbClr val="003399"/>
    <a:srgbClr val="012575"/>
    <a:srgbClr val="F57359"/>
    <a:srgbClr val="DEEFB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6" autoAdjust="0"/>
  </p:normalViewPr>
  <p:slideViewPr>
    <p:cSldViewPr>
      <p:cViewPr>
        <p:scale>
          <a:sx n="80" d="100"/>
          <a:sy n="80" d="100"/>
        </p:scale>
        <p:origin x="-2514" y="-73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347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17\&#1055;&#1059;&#1041;&#1051;&#1048;&#1063;&#1053;&#1067;&#1045;%20&#1057;&#1051;&#1059;&#1064;&#1040;&#1053;&#1048;&#1071;\&#1054;&#1050;&#1054;&#1053;&#1063;&#1040;&#1058;&#1045;&#1051;&#1068;&#1053;&#1067;&#1049;%20&#1042;&#1040;&#1056;&#1048;&#1040;&#1053;&#1058;%20&#1085;&#1072;%20&#1087;&#1091;&#1073;&#1083;&#1080;&#1095;&#1085;&#1099;&#1077;%20&#1089;&#1083;&#1091;&#1096;&#1072;&#1085;&#1080;&#1103;\&#1087;&#1086;%20&#1076;&#1086;&#1093;&#1086;&#1076;&#1072;&#108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17\&#1055;&#1059;&#1041;&#1051;&#1048;&#1063;&#1053;&#1067;&#1045;%20&#1057;&#1051;&#1059;&#1064;&#1040;&#1053;&#1048;&#1071;\&#1054;&#1050;&#1054;&#1053;&#1063;&#1040;&#1058;&#1045;&#1051;&#1068;&#1053;&#1067;&#1049;%20&#1042;&#1040;&#1056;&#1048;&#1040;&#1053;&#1058;%20&#1085;&#1072;%20&#1087;&#1091;&#1073;&#1083;&#1080;&#1095;&#1085;&#1099;&#1077;%20&#1089;&#1083;&#1091;&#1096;&#1072;&#1085;&#1080;&#1103;\&#1087;&#1086;%20&#1076;&#1086;&#1093;&#1086;&#1076;&#1072;&#1084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20\7.%20&#1055;&#1059;&#1041;&#1051;&#1048;&#1063;&#1053;&#1067;&#1045;%20&#1057;&#1051;&#1059;&#1064;&#1040;&#1053;&#1048;&#1071;\&#1076;&#1083;&#1103;%20&#1089;&#1083;&#1072;&#1081;&#1076;&#1072;_&#1076;&#1083;&#1103;%20&#1043;&#1040;%20&#1087;&#1077;&#1088;&#1074;&#1086;&#1085;&#1072;&#1095;%202019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60.24\&#1086;&#1073;&#1097;&#1080;&#1081;\&#1054;&#1058;&#1044;&#1045;&#1051;%20&#1041;&#1070;&#1044;&#1046;&#1045;&#1058;&#1053;&#1054;&#1043;&#1054;%20&#1055;&#1051;&#1040;&#1053;&#1048;&#1056;&#1054;&#1042;&#1040;&#1053;&#1048;&#1071;\&#1041;&#1102;&#1076;&#1078;&#1077;&#1090;%202020\7.%20&#1055;&#1059;&#1041;&#1051;&#1048;&#1063;&#1053;&#1067;&#1045;%20&#1057;&#1051;&#1059;&#1064;&#1040;&#1053;&#1048;&#1071;\&#1076;&#1083;&#1103;%20&#1089;&#1083;&#1072;&#1081;&#1076;&#1072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37458.1</c:v>
                </c:pt>
                <c:pt idx="1">
                  <c:v>250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5110375</c:v>
                </c:pt>
                <c:pt idx="1">
                  <c:v>3819144.8</c:v>
                </c:pt>
                <c:pt idx="2">
                  <c:v>3706478.9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5072916.9000000004</c:v>
                </c:pt>
                <c:pt idx="1">
                  <c:v>3818894.8</c:v>
                </c:pt>
                <c:pt idx="2">
                  <c:v>3706478.9</c:v>
                </c:pt>
              </c:numCache>
            </c:numRef>
          </c:val>
        </c:ser>
        <c:dLbls>
          <c:showVal val="1"/>
        </c:dLbls>
        <c:shape val="cylinder"/>
        <c:axId val="130052096"/>
        <c:axId val="130053632"/>
        <c:axId val="130032064"/>
      </c:bar3DChart>
      <c:catAx>
        <c:axId val="130052096"/>
        <c:scaling>
          <c:orientation val="minMax"/>
        </c:scaling>
        <c:axPos val="b"/>
        <c:numFmt formatCode="General" sourceLinked="1"/>
        <c:majorTickMark val="none"/>
        <c:tickLblPos val="nextTo"/>
        <c:crossAx val="130053632"/>
        <c:crosses val="autoZero"/>
        <c:auto val="1"/>
        <c:lblAlgn val="ctr"/>
        <c:lblOffset val="100"/>
      </c:catAx>
      <c:valAx>
        <c:axId val="130053632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30052096"/>
        <c:crosses val="autoZero"/>
        <c:crossBetween val="between"/>
      </c:valAx>
      <c:serAx>
        <c:axId val="130032064"/>
        <c:scaling>
          <c:orientation val="minMax"/>
        </c:scaling>
        <c:delete val="1"/>
        <c:axPos val="b"/>
        <c:tickLblPos val="none"/>
        <c:crossAx val="130053632"/>
        <c:crosses val="autoZero"/>
      </c:serAx>
    </c:plotArea>
    <c:legend>
      <c:legendPos val="t"/>
      <c:layout>
        <c:manualLayout>
          <c:xMode val="edge"/>
          <c:yMode val="edge"/>
          <c:x val="0.1645022173952394"/>
          <c:y val="1.4285714285714285E-2"/>
          <c:w val="0.7313403927957286"/>
          <c:h val="6.608380202474691E-2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414842.6</c:v>
                </c:pt>
                <c:pt idx="1">
                  <c:v>566217.5</c:v>
                </c:pt>
                <c:pt idx="2">
                  <c:v>578043.19999999611</c:v>
                </c:pt>
                <c:pt idx="3">
                  <c:v>583976.9</c:v>
                </c:pt>
                <c:pt idx="4">
                  <c:v>589816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8506.2000000000007</c:v>
                </c:pt>
                <c:pt idx="1">
                  <c:v>8797.5</c:v>
                </c:pt>
                <c:pt idx="2">
                  <c:v>9746.9</c:v>
                </c:pt>
                <c:pt idx="3">
                  <c:v>9746.9</c:v>
                </c:pt>
                <c:pt idx="4">
                  <c:v>9746.9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43726.7</c:v>
                </c:pt>
                <c:pt idx="1">
                  <c:v>46122</c:v>
                </c:pt>
                <c:pt idx="2">
                  <c:v>50062.7</c:v>
                </c:pt>
                <c:pt idx="3">
                  <c:v>45097.7</c:v>
                </c:pt>
                <c:pt idx="4">
                  <c:v>45097.7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215.2</c:v>
                </c:pt>
                <c:pt idx="1">
                  <c:v>206</c:v>
                </c:pt>
                <c:pt idx="2">
                  <c:v>220</c:v>
                </c:pt>
                <c:pt idx="3">
                  <c:v>220</c:v>
                </c:pt>
                <c:pt idx="4">
                  <c:v>220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Транспортный налог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3215.4</c:v>
                </c:pt>
                <c:pt idx="3">
                  <c:v>3215.4</c:v>
                </c:pt>
                <c:pt idx="4">
                  <c:v>3215.4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Госпошлина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2018 год (исполнение)</c:v>
                </c:pt>
                <c:pt idx="1">
                  <c:v>2019 год (утвержденный бюджет)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3448.8</c:v>
                </c:pt>
                <c:pt idx="1">
                  <c:v>3370</c:v>
                </c:pt>
                <c:pt idx="2">
                  <c:v>3420</c:v>
                </c:pt>
                <c:pt idx="3">
                  <c:v>3420</c:v>
                </c:pt>
                <c:pt idx="4">
                  <c:v>3420</c:v>
                </c:pt>
              </c:numCache>
            </c:numRef>
          </c:val>
        </c:ser>
        <c:shape val="box"/>
        <c:axId val="146584320"/>
        <c:axId val="146585856"/>
        <c:axId val="0"/>
      </c:bar3DChart>
      <c:catAx>
        <c:axId val="146584320"/>
        <c:scaling>
          <c:orientation val="minMax"/>
        </c:scaling>
        <c:axPos val="b"/>
        <c:tickLblPos val="nextTo"/>
        <c:crossAx val="146585856"/>
        <c:crosses val="autoZero"/>
        <c:auto val="1"/>
        <c:lblAlgn val="ctr"/>
        <c:lblOffset val="100"/>
      </c:catAx>
      <c:valAx>
        <c:axId val="146585856"/>
        <c:scaling>
          <c:orientation val="minMax"/>
        </c:scaling>
        <c:axPos val="l"/>
        <c:majorGridlines/>
        <c:numFmt formatCode="#,##0.0" sourceLinked="1"/>
        <c:tickLblPos val="nextTo"/>
        <c:crossAx val="146584320"/>
        <c:crosses val="autoZero"/>
        <c:crossBetween val="between"/>
        <c:majorUnit val="100000"/>
        <c:minorUnit val="100000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'слайд 10 в изм'!$C$4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изм'!$C$5:$C$9</c:f>
              <c:numCache>
                <c:formatCode>#,##0.0</c:formatCode>
                <c:ptCount val="5"/>
                <c:pt idx="0">
                  <c:v>54194.7</c:v>
                </c:pt>
                <c:pt idx="1">
                  <c:v>47715.4</c:v>
                </c:pt>
                <c:pt idx="2">
                  <c:v>62814.7</c:v>
                </c:pt>
                <c:pt idx="3">
                  <c:v>62814.7</c:v>
                </c:pt>
                <c:pt idx="4">
                  <c:v>62814.7</c:v>
                </c:pt>
              </c:numCache>
            </c:numRef>
          </c:val>
        </c:ser>
        <c:ser>
          <c:idx val="1"/>
          <c:order val="1"/>
          <c:tx>
            <c:strRef>
              <c:f>'слайд 10 в изм'!$D$4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изм'!$D$5:$D$9</c:f>
              <c:numCache>
                <c:formatCode>#,##0.0</c:formatCode>
                <c:ptCount val="5"/>
                <c:pt idx="0">
                  <c:v>13655.2</c:v>
                </c:pt>
                <c:pt idx="1">
                  <c:v>3105.4</c:v>
                </c:pt>
                <c:pt idx="2">
                  <c:v>5646.2</c:v>
                </c:pt>
                <c:pt idx="3">
                  <c:v>5646.2</c:v>
                </c:pt>
                <c:pt idx="4">
                  <c:v>5646.2</c:v>
                </c:pt>
              </c:numCache>
            </c:numRef>
          </c:val>
        </c:ser>
        <c:ser>
          <c:idx val="2"/>
          <c:order val="2"/>
          <c:tx>
            <c:strRef>
              <c:f>'слайд 10 в изм'!$E$4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изм'!$E$5:$E$9</c:f>
              <c:numCache>
                <c:formatCode>#,##0.0</c:formatCode>
                <c:ptCount val="5"/>
                <c:pt idx="0">
                  <c:v>32260.799999999996</c:v>
                </c:pt>
                <c:pt idx="1">
                  <c:v>45888.2</c:v>
                </c:pt>
                <c:pt idx="2">
                  <c:v>49527.4</c:v>
                </c:pt>
                <c:pt idx="3">
                  <c:v>49527.4</c:v>
                </c:pt>
                <c:pt idx="4">
                  <c:v>49527.4</c:v>
                </c:pt>
              </c:numCache>
            </c:numRef>
          </c:val>
        </c:ser>
        <c:ser>
          <c:idx val="3"/>
          <c:order val="3"/>
          <c:tx>
            <c:strRef>
              <c:f>'слайд 10 в изм'!$F$4</c:f>
              <c:strCache>
                <c:ptCount val="1"/>
                <c:pt idx="0">
                  <c:v>Доходы от продажи активов</c:v>
                </c:pt>
              </c:strCache>
            </c:strRef>
          </c:tx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изм'!$F$5:$F$9</c:f>
              <c:numCache>
                <c:formatCode>#,##0.0</c:formatCode>
                <c:ptCount val="5"/>
                <c:pt idx="0">
                  <c:v>68580</c:v>
                </c:pt>
                <c:pt idx="1">
                  <c:v>2490</c:v>
                </c:pt>
                <c:pt idx="2">
                  <c:v>13504.1</c:v>
                </c:pt>
                <c:pt idx="3">
                  <c:v>23520.2</c:v>
                </c:pt>
                <c:pt idx="4">
                  <c:v>53620.800000000003</c:v>
                </c:pt>
              </c:numCache>
            </c:numRef>
          </c:val>
        </c:ser>
        <c:ser>
          <c:idx val="4"/>
          <c:order val="4"/>
          <c:tx>
            <c:strRef>
              <c:f>'слайд 10 в изм'!$G$4</c:f>
              <c:strCache>
                <c:ptCount val="1"/>
                <c:pt idx="0">
                  <c:v>штрафы, санкции</c:v>
                </c:pt>
              </c:strCache>
            </c:strRef>
          </c:tx>
          <c:cat>
            <c:strRef>
              <c:f>'слайд 10 в изм'!$B$5:$B$9</c:f>
              <c:strCache>
                <c:ptCount val="5"/>
                <c:pt idx="0">
                  <c:v>2018 год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'слайд 10 в изм'!$G$5:$G$9</c:f>
              <c:numCache>
                <c:formatCode>#,##0.0</c:formatCode>
                <c:ptCount val="5"/>
                <c:pt idx="0">
                  <c:v>9388.1</c:v>
                </c:pt>
                <c:pt idx="1">
                  <c:v>342</c:v>
                </c:pt>
                <c:pt idx="2">
                  <c:v>5598.5</c:v>
                </c:pt>
                <c:pt idx="3">
                  <c:v>5598.5</c:v>
                </c:pt>
                <c:pt idx="4">
                  <c:v>5598.5</c:v>
                </c:pt>
              </c:numCache>
            </c:numRef>
          </c:val>
        </c:ser>
        <c:shape val="cylinder"/>
        <c:axId val="93986816"/>
        <c:axId val="93988352"/>
        <c:axId val="0"/>
      </c:bar3DChart>
      <c:catAx>
        <c:axId val="93986816"/>
        <c:scaling>
          <c:orientation val="minMax"/>
        </c:scaling>
        <c:axPos val="b"/>
        <c:tickLblPos val="nextTo"/>
        <c:crossAx val="93988352"/>
        <c:crosses val="autoZero"/>
        <c:auto val="1"/>
        <c:lblAlgn val="ctr"/>
        <c:lblOffset val="100"/>
      </c:catAx>
      <c:valAx>
        <c:axId val="93988352"/>
        <c:scaling>
          <c:orientation val="minMax"/>
        </c:scaling>
        <c:axPos val="l"/>
        <c:majorGridlines/>
        <c:numFmt formatCode="#,##0.0" sourceLinked="1"/>
        <c:tickLblPos val="nextTo"/>
        <c:crossAx val="93986816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72428541565048266"/>
          <c:y val="5.7739032620922649E-2"/>
          <c:w val="0.26686502682739877"/>
          <c:h val="0.66071241094863165"/>
        </c:manualLayout>
      </c:layout>
    </c:legend>
    <c:plotVisOnly val="1"/>
    <c:dispBlanksAs val="gap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2413869318966708"/>
          <c:y val="3.0633802816901659E-2"/>
          <c:w val="0.68334737763042774"/>
          <c:h val="0.56378932386972769"/>
        </c:manualLayout>
      </c:layout>
      <c:bar3DChart>
        <c:barDir val="col"/>
        <c:grouping val="stacked"/>
        <c:ser>
          <c:idx val="0"/>
          <c:order val="0"/>
          <c:tx>
            <c:strRef>
              <c:f>Лист5!$A$6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66FFFF"/>
            </a:solidFill>
          </c:spPr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Лист5!$B$6:$F$6</c:f>
              <c:numCache>
                <c:formatCode>#,##0.0</c:formatCode>
                <c:ptCount val="5"/>
                <c:pt idx="0">
                  <c:v>1166535.8</c:v>
                </c:pt>
                <c:pt idx="1">
                  <c:v>825446.7</c:v>
                </c:pt>
                <c:pt idx="2">
                  <c:v>822039.1</c:v>
                </c:pt>
                <c:pt idx="3">
                  <c:v>679576.3</c:v>
                </c:pt>
                <c:pt idx="4">
                  <c:v>711752.4</c:v>
                </c:pt>
              </c:numCache>
            </c:numRef>
          </c:val>
        </c:ser>
        <c:ser>
          <c:idx val="1"/>
          <c:order val="1"/>
          <c:tx>
            <c:strRef>
              <c:f>Лист5!$A$7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FF99"/>
            </a:solidFill>
          </c:spPr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Лист5!$B$7:$F$7</c:f>
              <c:numCache>
                <c:formatCode>#,##0.0</c:formatCode>
                <c:ptCount val="5"/>
                <c:pt idx="0">
                  <c:v>1581002.1</c:v>
                </c:pt>
                <c:pt idx="1">
                  <c:v>518675.7</c:v>
                </c:pt>
                <c:pt idx="2">
                  <c:v>1439698.3</c:v>
                </c:pt>
                <c:pt idx="3">
                  <c:v>386811.1</c:v>
                </c:pt>
                <c:pt idx="4">
                  <c:v>331694.59999999998</c:v>
                </c:pt>
              </c:numCache>
            </c:numRef>
          </c:val>
        </c:ser>
        <c:ser>
          <c:idx val="2"/>
          <c:order val="2"/>
          <c:tx>
            <c:strRef>
              <c:f>Лист5!$A$8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CCCC"/>
            </a:solidFill>
          </c:spPr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Лист5!$B$8:$F$8</c:f>
              <c:numCache>
                <c:formatCode>#,##0.0</c:formatCode>
                <c:ptCount val="5"/>
                <c:pt idx="0">
                  <c:v>1442718.8</c:v>
                </c:pt>
                <c:pt idx="1">
                  <c:v>1684307.4</c:v>
                </c:pt>
                <c:pt idx="2">
                  <c:v>1816938.7</c:v>
                </c:pt>
                <c:pt idx="3">
                  <c:v>1817577.8</c:v>
                </c:pt>
                <c:pt idx="4">
                  <c:v>1822799</c:v>
                </c:pt>
              </c:numCache>
            </c:numRef>
          </c:val>
        </c:ser>
        <c:ser>
          <c:idx val="3"/>
          <c:order val="3"/>
          <c:tx>
            <c:strRef>
              <c:f>Лист5!$A$9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Лист5!$B$9:$F$9</c:f>
              <c:numCache>
                <c:formatCode>#,##0.0</c:formatCode>
                <c:ptCount val="5"/>
                <c:pt idx="0">
                  <c:v>556676</c:v>
                </c:pt>
                <c:pt idx="1">
                  <c:v>210257.8</c:v>
                </c:pt>
                <c:pt idx="2">
                  <c:v>206854.5</c:v>
                </c:pt>
                <c:pt idx="3">
                  <c:v>137871.29999999999</c:v>
                </c:pt>
                <c:pt idx="4">
                  <c:v>8466</c:v>
                </c:pt>
              </c:numCache>
            </c:numRef>
          </c:val>
        </c:ser>
        <c:ser>
          <c:idx val="4"/>
          <c:order val="4"/>
          <c:tx>
            <c:strRef>
              <c:f>Лист5!$A$10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Лист5!$B$10:$F$10</c:f>
              <c:numCache>
                <c:formatCode>#,##0.0</c:formatCode>
                <c:ptCount val="5"/>
                <c:pt idx="0">
                  <c:v>66743</c:v>
                </c:pt>
                <c:pt idx="1">
                  <c:v>2157.3000000000002</c:v>
                </c:pt>
                <c:pt idx="2">
                  <c:v>5587.3</c:v>
                </c:pt>
                <c:pt idx="3">
                  <c:v>4274.3</c:v>
                </c:pt>
                <c:pt idx="4">
                  <c:v>3043.4</c:v>
                </c:pt>
              </c:numCache>
            </c:numRef>
          </c:val>
        </c:ser>
        <c:ser>
          <c:idx val="5"/>
          <c:order val="5"/>
          <c:tx>
            <c:strRef>
              <c:f>Лист5!$A$11</c:f>
              <c:strCache>
                <c:ptCount val="1"/>
                <c:pt idx="0">
                  <c:v>Доходы от возврата целевых средств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Лист5!$B$11:$F$11</c:f>
            </c:numRef>
          </c:val>
        </c:ser>
        <c:ser>
          <c:idx val="6"/>
          <c:order val="6"/>
          <c:tx>
            <c:strRef>
              <c:f>Лист5!$A$12</c:f>
              <c:strCache>
                <c:ptCount val="1"/>
                <c:pt idx="0">
                  <c:v>Возврат целевых средств</c:v>
                </c:pt>
              </c:strCache>
            </c:strRef>
          </c:tx>
          <c:cat>
            <c:strRef>
              <c:f>Лист5!$B$5:$F$5</c:f>
              <c:strCache>
                <c:ptCount val="5"/>
                <c:pt idx="0">
                  <c:v>2018 (отчет)</c:v>
                </c:pt>
                <c:pt idx="1">
                  <c:v>2019 (утвержденный бюджет)</c:v>
                </c:pt>
                <c:pt idx="2">
                  <c:v>2020 (прогноз)</c:v>
                </c:pt>
                <c:pt idx="3">
                  <c:v>2021 (прогноз)</c:v>
                </c:pt>
                <c:pt idx="4">
                  <c:v>2022 (прогноз)</c:v>
                </c:pt>
              </c:strCache>
            </c:strRef>
          </c:cat>
          <c:val>
            <c:numRef>
              <c:f>Лист5!$B$12:$F$12</c:f>
            </c:numRef>
          </c:val>
        </c:ser>
        <c:shape val="cylinder"/>
        <c:axId val="94055040"/>
        <c:axId val="94056832"/>
        <c:axId val="0"/>
      </c:bar3DChart>
      <c:catAx>
        <c:axId val="9405504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4056832"/>
        <c:crosses val="autoZero"/>
        <c:auto val="1"/>
        <c:lblAlgn val="ctr"/>
        <c:lblOffset val="100"/>
      </c:catAx>
      <c:valAx>
        <c:axId val="94056832"/>
        <c:scaling>
          <c:orientation val="minMax"/>
        </c:scaling>
        <c:axPos val="l"/>
        <c:majorGridlines/>
        <c:numFmt formatCode="#,##0.0" sourceLinked="1"/>
        <c:tickLblPos val="nextTo"/>
        <c:crossAx val="94055040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0748607082009449"/>
          <c:y val="5.6925806809360067E-2"/>
          <c:w val="0.18374199935534494"/>
          <c:h val="0.65844885586485113"/>
        </c:manualLayout>
      </c:layout>
      <c:spPr>
        <a:noFill/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744663167104181"/>
          <c:y val="6.0659813356663754E-2"/>
          <c:w val="0.49862423447069132"/>
          <c:h val="0.77611512102653835"/>
        </c:manualLayout>
      </c:layout>
      <c:bar3DChart>
        <c:barDir val="col"/>
        <c:grouping val="stacked"/>
        <c:ser>
          <c:idx val="0"/>
          <c:order val="0"/>
          <c:tx>
            <c:strRef>
              <c:f>программный!$I$8</c:f>
              <c:strCache>
                <c:ptCount val="1"/>
                <c:pt idx="0">
                  <c:v>Прочие программы</c:v>
                </c:pt>
              </c:strCache>
            </c:strRef>
          </c:tx>
          <c:dLbls>
            <c:showVal val="1"/>
          </c:dLbls>
          <c:cat>
            <c:strRef>
              <c:f>программный!$J$7:$K$7</c:f>
              <c:strCache>
                <c:ptCount val="2"/>
                <c:pt idx="0">
                  <c:v>2019 год утв(план)</c:v>
                </c:pt>
                <c:pt idx="1">
                  <c:v>2020 год (проект)</c:v>
                </c:pt>
              </c:strCache>
            </c:strRef>
          </c:cat>
          <c:val>
            <c:numRef>
              <c:f>программный!$J$8:$K$8</c:f>
              <c:numCache>
                <c:formatCode>#,##0.0</c:formatCode>
                <c:ptCount val="2"/>
                <c:pt idx="0">
                  <c:v>423085260</c:v>
                </c:pt>
                <c:pt idx="1">
                  <c:v>497564333.97999966</c:v>
                </c:pt>
              </c:numCache>
            </c:numRef>
          </c:val>
        </c:ser>
        <c:ser>
          <c:idx val="1"/>
          <c:order val="1"/>
          <c:tx>
            <c:strRef>
              <c:f>программный!$I$9</c:f>
              <c:strCache>
                <c:ptCount val="1"/>
                <c:pt idx="0">
                  <c:v>Социально-экономическое развитие</c:v>
                </c:pt>
              </c:strCache>
            </c:strRef>
          </c:tx>
          <c:dLbls>
            <c:showVal val="1"/>
          </c:dLbls>
          <c:cat>
            <c:strRef>
              <c:f>программный!$J$7:$K$7</c:f>
              <c:strCache>
                <c:ptCount val="2"/>
                <c:pt idx="0">
                  <c:v>2019 год утв(план)</c:v>
                </c:pt>
                <c:pt idx="1">
                  <c:v>2020 год (проект)</c:v>
                </c:pt>
              </c:strCache>
            </c:strRef>
          </c:cat>
          <c:val>
            <c:numRef>
              <c:f>программный!$J$9:$K$9</c:f>
              <c:numCache>
                <c:formatCode>#,##0.0</c:formatCode>
                <c:ptCount val="2"/>
                <c:pt idx="0">
                  <c:v>1091376884.28</c:v>
                </c:pt>
                <c:pt idx="1">
                  <c:v>1078501271.03</c:v>
                </c:pt>
              </c:numCache>
            </c:numRef>
          </c:val>
        </c:ser>
        <c:ser>
          <c:idx val="2"/>
          <c:order val="2"/>
          <c:tx>
            <c:strRef>
              <c:f>программный!$I$10</c:f>
              <c:strCache>
                <c:ptCount val="1"/>
                <c:pt idx="0">
                  <c:v>Социально-культурное развитие</c:v>
                </c:pt>
              </c:strCache>
            </c:strRef>
          </c:tx>
          <c:dLbls>
            <c:showVal val="1"/>
          </c:dLbls>
          <c:cat>
            <c:strRef>
              <c:f>программный!$J$7:$K$7</c:f>
              <c:strCache>
                <c:ptCount val="2"/>
                <c:pt idx="0">
                  <c:v>2019 год утв(план)</c:v>
                </c:pt>
                <c:pt idx="1">
                  <c:v>2020 год (проект)</c:v>
                </c:pt>
              </c:strCache>
            </c:strRef>
          </c:cat>
          <c:val>
            <c:numRef>
              <c:f>программный!$J$10:$K$10</c:f>
              <c:numCache>
                <c:formatCode>#,##0.0</c:formatCode>
                <c:ptCount val="2"/>
                <c:pt idx="0">
                  <c:v>2396349082.5599999</c:v>
                </c:pt>
                <c:pt idx="1">
                  <c:v>3503572702.5999999</c:v>
                </c:pt>
              </c:numCache>
            </c:numRef>
          </c:val>
        </c:ser>
        <c:shape val="cylinder"/>
        <c:axId val="94101888"/>
        <c:axId val="94103424"/>
        <c:axId val="0"/>
      </c:bar3DChart>
      <c:catAx>
        <c:axId val="94101888"/>
        <c:scaling>
          <c:orientation val="minMax"/>
        </c:scaling>
        <c:axPos val="b"/>
        <c:tickLblPos val="nextTo"/>
        <c:crossAx val="94103424"/>
        <c:crosses val="autoZero"/>
        <c:auto val="1"/>
        <c:lblAlgn val="ctr"/>
        <c:lblOffset val="100"/>
      </c:catAx>
      <c:valAx>
        <c:axId val="94103424"/>
        <c:scaling>
          <c:orientation val="minMax"/>
        </c:scaling>
        <c:axPos val="l"/>
        <c:majorGridlines/>
        <c:numFmt formatCode="#,##0.0" sourceLinked="1"/>
        <c:tickLblPos val="nextTo"/>
        <c:crossAx val="9410188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1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/>
      <c:pie3DChart>
        <c:varyColors val="1"/>
      </c:pie3DChart>
    </c:plotArea>
    <c:legend>
      <c:legendPos val="r"/>
      <c:layout>
        <c:manualLayout>
          <c:xMode val="edge"/>
          <c:yMode val="edge"/>
          <c:x val="0.65376498545789885"/>
          <c:y val="1.3606144408331683E-2"/>
          <c:w val="0.29968846799556548"/>
          <c:h val="0.9544608220863359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550" baseline="0"/>
            </a:pPr>
            <a:r>
              <a:rPr lang="en-US" sz="1550" baseline="0" dirty="0"/>
              <a:t>20</a:t>
            </a:r>
            <a:r>
              <a:rPr lang="ru-RU" sz="1550" baseline="0" dirty="0"/>
              <a:t>20 год</a:t>
            </a:r>
            <a:endParaRPr lang="en-US" sz="1550" baseline="0" dirty="0"/>
          </a:p>
        </c:rich>
      </c:tx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0634920634920652E-2"/>
          <c:y val="0.1506053149606299"/>
          <c:w val="0.97936507936508221"/>
          <c:h val="0.84939468503937265"/>
        </c:manualLayout>
      </c:layout>
      <c:pie3DChart>
        <c:varyColors val="1"/>
        <c:ser>
          <c:idx val="0"/>
          <c:order val="0"/>
          <c:explosion val="78"/>
          <c:dPt>
            <c:idx val="5"/>
            <c:explosion val="85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ОБЩЕГОСУДАРСТВЕННЫЕ</a:t>
                    </a:r>
                    <a:r>
                      <a:rPr lang="ru-RU" baseline="0" smtClean="0"/>
                      <a:t> ВОПРОСЫ </a:t>
                    </a:r>
                  </a:p>
                  <a:p>
                    <a:r>
                      <a:rPr lang="ru-RU" smtClean="0"/>
                      <a:t> </a:t>
                    </a:r>
                    <a:r>
                      <a:rPr lang="ru-RU"/>
                      <a:t>9,7%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НАЦИОНАЛЬНАЯ</a:t>
                    </a:r>
                    <a:r>
                      <a:rPr lang="ru-RU" baseline="0" smtClean="0"/>
                      <a:t> БЕЗОПАСНОСТЬ </a:t>
                    </a:r>
                  </a:p>
                  <a:p>
                    <a:r>
                      <a:rPr lang="ru-RU" smtClean="0"/>
                      <a:t> </a:t>
                    </a:r>
                    <a:r>
                      <a:rPr lang="ru-RU"/>
                      <a:t>0,1%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НАЦИОНАЛЬНАЯ</a:t>
                    </a:r>
                    <a:r>
                      <a:rPr lang="ru-RU" baseline="0" smtClean="0"/>
                      <a:t> ЭКОНОМИКА </a:t>
                    </a:r>
                  </a:p>
                  <a:p>
                    <a:r>
                      <a:rPr lang="ru-RU" smtClean="0"/>
                      <a:t>6,7</a:t>
                    </a:r>
                    <a:r>
                      <a:rPr lang="ru-RU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3"/>
              <c:tx>
                <c:rich>
                  <a:bodyPr/>
                  <a:lstStyle/>
                  <a:p>
                    <a:r>
                      <a:rPr lang="ru-RU" smtClean="0"/>
                      <a:t>ЖИЛИЩНО-КОММУНАЛЬНОЕ</a:t>
                    </a:r>
                    <a:r>
                      <a:rPr lang="ru-RU" baseline="0" smtClean="0"/>
                      <a:t> ХОЗЯЙСТВО </a:t>
                    </a:r>
                  </a:p>
                  <a:p>
                    <a:r>
                      <a:rPr lang="ru-RU" smtClean="0"/>
                      <a:t> </a:t>
                    </a:r>
                    <a:r>
                      <a:rPr lang="ru-RU"/>
                      <a:t>6,5%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 smtClean="0"/>
                      <a:t>ОБРАЗОВАНИЕ</a:t>
                    </a:r>
                    <a:r>
                      <a:rPr lang="ru-RU" baseline="0" smtClean="0"/>
                      <a:t> </a:t>
                    </a:r>
                  </a:p>
                  <a:p>
                    <a:r>
                      <a:rPr lang="ru-RU" smtClean="0"/>
                      <a:t>61,3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5"/>
              <c:tx>
                <c:rich>
                  <a:bodyPr/>
                  <a:lstStyle/>
                  <a:p>
                    <a:r>
                      <a:rPr lang="ru-RU" smtClean="0"/>
                      <a:t>КУЛЬТУРА </a:t>
                    </a:r>
                  </a:p>
                  <a:p>
                    <a:r>
                      <a:rPr lang="ru-RU" smtClean="0"/>
                      <a:t>3,7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6"/>
              <c:tx>
                <c:rich>
                  <a:bodyPr/>
                  <a:lstStyle/>
                  <a:p>
                    <a:r>
                      <a:rPr lang="ru-RU" smtClean="0"/>
                      <a:t>СОЦИАЛЬНАЯ</a:t>
                    </a:r>
                    <a:r>
                      <a:rPr lang="ru-RU" baseline="0" smtClean="0"/>
                      <a:t> ПОЛИТИКА </a:t>
                    </a:r>
                  </a:p>
                  <a:p>
                    <a:r>
                      <a:rPr lang="ru-RU" smtClean="0"/>
                      <a:t>6,3</a:t>
                    </a:r>
                    <a:r>
                      <a:rPr lang="ru-RU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7"/>
              <c:tx>
                <c:rich>
                  <a:bodyPr/>
                  <a:lstStyle/>
                  <a:p>
                    <a:r>
                      <a:rPr lang="ru-RU" smtClean="0"/>
                      <a:t>МЕЖБЮДЖЕТНЫЕ ТРАНСФЕРТЫ </a:t>
                    </a:r>
                  </a:p>
                  <a:p>
                    <a:r>
                      <a:rPr lang="ru-RU" smtClean="0"/>
                      <a:t>5,3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dLbl>
              <c:idx val="8"/>
              <c:tx>
                <c:rich>
                  <a:bodyPr/>
                  <a:lstStyle/>
                  <a:p>
                    <a:r>
                      <a:rPr lang="ru-RU" smtClean="0"/>
                      <a:t>ПРОЧИЕ</a:t>
                    </a:r>
                    <a:r>
                      <a:rPr lang="ru-RU" baseline="0" smtClean="0"/>
                      <a:t> ПРОГРАММЫ </a:t>
                    </a:r>
                  </a:p>
                  <a:p>
                    <a:r>
                      <a:rPr lang="ru-RU" smtClean="0"/>
                      <a:t>0,5</a:t>
                    </a:r>
                    <a:r>
                      <a:rPr lang="ru-RU" dirty="0"/>
                      <a:t>%</a:t>
                    </a:r>
                  </a:p>
                </c:rich>
              </c:tx>
              <c:dLblPos val="bestFit"/>
              <c:showSerName val="1"/>
              <c:showPercent val="1"/>
            </c:dLbl>
            <c:numFmt formatCode="0.0%" sourceLinked="0"/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dLblPos val="bestFit"/>
            <c:showSerName val="1"/>
            <c:showPercent val="1"/>
            <c:showLeaderLines val="1"/>
          </c:dLbls>
          <c:cat>
            <c:strRef>
              <c:f>Лист5!$A$32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Лист5!$D$7:$D$49</c:f>
              <c:numCache>
                <c:formatCode>#,##0.0</c:formatCode>
                <c:ptCount val="9"/>
                <c:pt idx="0">
                  <c:v>494038481.31999999</c:v>
                </c:pt>
                <c:pt idx="1">
                  <c:v>5151550</c:v>
                </c:pt>
                <c:pt idx="2">
                  <c:v>340240163.19999999</c:v>
                </c:pt>
                <c:pt idx="3">
                  <c:v>330252712.5</c:v>
                </c:pt>
                <c:pt idx="4">
                  <c:v>3133799062.5999999</c:v>
                </c:pt>
                <c:pt idx="5">
                  <c:v>190680740</c:v>
                </c:pt>
                <c:pt idx="6">
                  <c:v>320378100.38</c:v>
                </c:pt>
                <c:pt idx="7">
                  <c:v>271482500</c:v>
                </c:pt>
                <c:pt idx="8">
                  <c:v>24351700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01.01.2016 г.</c:v>
                </c:pt>
              </c:strCache>
            </c:strRef>
          </c:tx>
          <c:dLbls>
            <c:txPr>
              <a:bodyPr rot="0" vert="horz"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117588.2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01.01.2017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26654.5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 01.01.2018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57729.1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 01.01.2019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86159.9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 01.01.2020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22961.7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на 01.01.2021 г.</c:v>
                </c:pt>
              </c:strCache>
            </c:strRef>
          </c:tx>
          <c:dLbls>
            <c:dLbl>
              <c:idx val="0"/>
              <c:layout>
                <c:manualLayout>
                  <c:x val="3.3333333333333257E-2"/>
                  <c:y val="0.15312500000000001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Лист1!$G$2</c:f>
              <c:numCache>
                <c:formatCode>#,##0.0</c:formatCode>
                <c:ptCount val="1"/>
                <c:pt idx="0">
                  <c:v>26797.200000000001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 01.01.2022 г.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Лист1!$H$2</c:f>
              <c:numCache>
                <c:formatCode>#,##0.0</c:formatCode>
                <c:ptCount val="1"/>
                <c:pt idx="0">
                  <c:v>27047.200000000001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на 01.01.2023 г.</c:v>
                </c:pt>
              </c:strCache>
            </c:strRef>
          </c:tx>
          <c:dLbls>
            <c:dLbl>
              <c:idx val="0"/>
              <c:layout>
                <c:manualLayout>
                  <c:x val="3.7800687285223365E-2"/>
                  <c:y val="9.3406593406593408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Муниципальный долг</c:v>
                </c:pt>
              </c:strCache>
            </c:strRef>
          </c:cat>
          <c:val>
            <c:numRef>
              <c:f>Лист1!$I$2</c:f>
              <c:numCache>
                <c:formatCode>#,##0.0</c:formatCode>
                <c:ptCount val="1"/>
                <c:pt idx="0">
                  <c:v>34978.699999999997</c:v>
                </c:pt>
              </c:numCache>
            </c:numRef>
          </c:val>
        </c:ser>
        <c:shape val="cylinder"/>
        <c:axId val="159821184"/>
        <c:axId val="159831168"/>
        <c:axId val="0"/>
      </c:bar3DChart>
      <c:catAx>
        <c:axId val="159821184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831168"/>
        <c:crosses val="autoZero"/>
        <c:auto val="1"/>
        <c:lblAlgn val="ctr"/>
        <c:lblOffset val="100"/>
      </c:catAx>
      <c:valAx>
        <c:axId val="159831168"/>
        <c:scaling>
          <c:orientation val="minMax"/>
        </c:scaling>
        <c:axPos val="l"/>
        <c:majorGridlines/>
        <c:numFmt formatCode="#,##0.0" sourceLinked="1"/>
        <c:tickLblPos val="nextTo"/>
        <c:crossAx val="1598211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3A858-E776-4197-AE1A-019DAC61D31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48BFD7-EEA5-4C5E-AE66-DB9960FF5EC7}">
      <dgm:prSet phldrT="[Текст]" custT="1"/>
      <dgm:spPr>
        <a:solidFill>
          <a:srgbClr val="8ADAA5"/>
        </a:solidFill>
      </dgm:spPr>
      <dgm:t>
        <a:bodyPr/>
        <a:lstStyle/>
        <a:p>
          <a:pPr algn="ctr"/>
          <a:r>
            <a:rPr lang="ru-RU" sz="1500" b="1" dirty="0" smtClean="0">
              <a:solidFill>
                <a:srgbClr val="002060"/>
              </a:solidFill>
            </a:rPr>
            <a:t>Объем дотаций на выравнивание бюджетной обеспеченности поселений</a:t>
          </a:r>
        </a:p>
        <a:p>
          <a:pPr algn="ctr"/>
          <a:r>
            <a:rPr lang="ru-RU" sz="1800" b="1" dirty="0" smtClean="0">
              <a:solidFill>
                <a:srgbClr val="002060"/>
              </a:solidFill>
            </a:rPr>
            <a:t>2020 – 271 482,5</a:t>
          </a:r>
        </a:p>
        <a:p>
          <a:pPr algn="ctr"/>
          <a:r>
            <a:rPr lang="ru-RU" sz="1800" b="1" dirty="0" smtClean="0">
              <a:solidFill>
                <a:srgbClr val="002060"/>
              </a:solidFill>
            </a:rPr>
            <a:t>2021 – 271 482,5</a:t>
          </a:r>
        </a:p>
        <a:p>
          <a:pPr algn="ctr"/>
          <a:r>
            <a:rPr lang="ru-RU" sz="1800" b="1" dirty="0" smtClean="0">
              <a:solidFill>
                <a:srgbClr val="002060"/>
              </a:solidFill>
            </a:rPr>
            <a:t>2022 – 271 482,5</a:t>
          </a:r>
          <a:endParaRPr lang="ru-RU" sz="1800" b="1" dirty="0">
            <a:solidFill>
              <a:srgbClr val="002060"/>
            </a:solidFill>
          </a:endParaRPr>
        </a:p>
      </dgm:t>
    </dgm:pt>
    <dgm:pt modelId="{6491C9C2-CCA3-4F4A-8514-DAFA4559DEA7}" type="parTrans" cxnId="{5B6C231D-1997-4669-98B1-F036DC081DF8}">
      <dgm:prSet/>
      <dgm:spPr/>
      <dgm:t>
        <a:bodyPr/>
        <a:lstStyle/>
        <a:p>
          <a:endParaRPr lang="ru-RU"/>
        </a:p>
      </dgm:t>
    </dgm:pt>
    <dgm:pt modelId="{5CE3FD42-E521-45FA-A8A0-8932FBC20804}" type="sibTrans" cxnId="{5B6C231D-1997-4669-98B1-F036DC081DF8}">
      <dgm:prSet/>
      <dgm:spPr/>
      <dgm:t>
        <a:bodyPr/>
        <a:lstStyle/>
        <a:p>
          <a:endParaRPr lang="ru-RU"/>
        </a:p>
      </dgm:t>
    </dgm:pt>
    <dgm:pt modelId="{217C5788-E42E-4543-AB61-79AD72891253}">
      <dgm:prSet phldrT="[Текст]" custT="1"/>
      <dgm:spPr>
        <a:solidFill>
          <a:srgbClr val="FF33CC"/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Средства бюджета района</a:t>
          </a:r>
        </a:p>
        <a:p>
          <a:r>
            <a:rPr lang="ru-RU" sz="1800" b="1" dirty="0" smtClean="0">
              <a:solidFill>
                <a:schemeClr val="tx1"/>
              </a:solidFill>
            </a:rPr>
            <a:t>2020 – 99 416,8 </a:t>
          </a:r>
        </a:p>
        <a:p>
          <a:r>
            <a:rPr lang="ru-RU" sz="1800" b="1" dirty="0" smtClean="0">
              <a:solidFill>
                <a:schemeClr val="tx1"/>
              </a:solidFill>
            </a:rPr>
            <a:t>2021 – 98 197,2</a:t>
          </a:r>
        </a:p>
        <a:p>
          <a:r>
            <a:rPr lang="ru-RU" sz="1800" b="1" dirty="0" smtClean="0">
              <a:solidFill>
                <a:schemeClr val="tx1"/>
              </a:solidFill>
            </a:rPr>
            <a:t>2021 – 98 197,2</a:t>
          </a:r>
          <a:endParaRPr lang="ru-RU" sz="1800" b="1" dirty="0">
            <a:solidFill>
              <a:schemeClr val="tx1"/>
            </a:solidFill>
          </a:endParaRPr>
        </a:p>
      </dgm:t>
    </dgm:pt>
    <dgm:pt modelId="{E225906A-40D4-4A69-8ECF-63B4CA70BBF6}" type="parTrans" cxnId="{9EE7AEA4-1390-4C02-A30D-8DC0BAFBAC43}">
      <dgm:prSet/>
      <dgm:spPr/>
      <dgm:t>
        <a:bodyPr/>
        <a:lstStyle/>
        <a:p>
          <a:endParaRPr lang="ru-RU" dirty="0"/>
        </a:p>
      </dgm:t>
    </dgm:pt>
    <dgm:pt modelId="{EA068363-3A9A-49D8-B3F9-D92F71D34869}" type="sibTrans" cxnId="{9EE7AEA4-1390-4C02-A30D-8DC0BAFBAC43}">
      <dgm:prSet/>
      <dgm:spPr/>
      <dgm:t>
        <a:bodyPr/>
        <a:lstStyle/>
        <a:p>
          <a:endParaRPr lang="ru-RU"/>
        </a:p>
      </dgm:t>
    </dgm:pt>
    <dgm:pt modelId="{4635E2B7-E7CE-403B-A599-2E7135B37709}">
      <dgm:prSet phldrT="[Текст]" custT="1"/>
      <dgm:spPr>
        <a:solidFill>
          <a:srgbClr val="00FFFF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субсидий</a:t>
          </a:r>
          <a:endParaRPr lang="ru-RU" sz="1600" b="1" dirty="0">
            <a:solidFill>
              <a:schemeClr val="tx1"/>
            </a:solidFill>
          </a:endParaRPr>
        </a:p>
      </dgm:t>
    </dgm:pt>
    <dgm:pt modelId="{1F83693E-1545-4508-8B56-94B5667F3700}" type="parTrans" cxnId="{9D805ED8-E799-4DCA-BC1B-4839AEC0509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B005879A-DEBB-4443-A1DC-9F20F3C9E1C2}" type="sibTrans" cxnId="{9D805ED8-E799-4DCA-BC1B-4839AEC05094}">
      <dgm:prSet/>
      <dgm:spPr/>
      <dgm:t>
        <a:bodyPr/>
        <a:lstStyle/>
        <a:p>
          <a:endParaRPr lang="ru-RU"/>
        </a:p>
      </dgm:t>
    </dgm:pt>
    <dgm:pt modelId="{33D73742-86D1-4CBC-8D6F-951EF5D0CEA5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субвенций</a:t>
          </a:r>
          <a:endParaRPr lang="ru-RU" sz="1600" b="1" dirty="0">
            <a:solidFill>
              <a:schemeClr val="tx1"/>
            </a:solidFill>
          </a:endParaRPr>
        </a:p>
      </dgm:t>
    </dgm:pt>
    <dgm:pt modelId="{9935B08C-FC87-4E3B-8C1C-87548D9CEF2A}" type="parTrans" cxnId="{2F0AEE47-EEA0-470D-8B49-4E70A758E5A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B60A0AA2-11A5-4466-9273-5C449B4F0EA8}" type="sibTrans" cxnId="{2F0AEE47-EEA0-470D-8B49-4E70A758E5A3}">
      <dgm:prSet/>
      <dgm:spPr/>
      <dgm:t>
        <a:bodyPr/>
        <a:lstStyle/>
        <a:p>
          <a:endParaRPr lang="ru-RU"/>
        </a:p>
      </dgm:t>
    </dgm:pt>
    <dgm:pt modelId="{EA39C1AD-437D-4BE4-AE80-6BC54578B2AF}">
      <dgm:prSet phldrT="[Текст]" custT="1"/>
      <dgm:spPr>
        <a:solidFill>
          <a:srgbClr val="FFC000"/>
        </a:solidFill>
      </dgm:spPr>
      <dgm:t>
        <a:bodyPr/>
        <a:lstStyle/>
        <a:p>
          <a:endParaRPr lang="ru-RU" sz="1600" b="1" dirty="0">
            <a:solidFill>
              <a:schemeClr val="tx1"/>
            </a:solidFill>
          </a:endParaRPr>
        </a:p>
      </dgm:t>
    </dgm:pt>
    <dgm:pt modelId="{257A7C2F-0FCD-4C6E-8F3B-2109CA6E39AB}" type="parTrans" cxnId="{7BA25E57-2602-45D8-B01A-9A50728521E2}">
      <dgm:prSet/>
      <dgm:spPr/>
      <dgm:t>
        <a:bodyPr/>
        <a:lstStyle/>
        <a:p>
          <a:endParaRPr lang="ru-RU"/>
        </a:p>
      </dgm:t>
    </dgm:pt>
    <dgm:pt modelId="{A425F876-C0CF-4617-B762-397D06EC9FD8}" type="sibTrans" cxnId="{7BA25E57-2602-45D8-B01A-9A50728521E2}">
      <dgm:prSet/>
      <dgm:spPr/>
      <dgm:t>
        <a:bodyPr/>
        <a:lstStyle/>
        <a:p>
          <a:endParaRPr lang="ru-RU"/>
        </a:p>
      </dgm:t>
    </dgm:pt>
    <dgm:pt modelId="{4D987AEF-F1AC-41D2-BC05-0CFC6A4D631F}">
      <dgm:prSet phldrT="[Текст]" custT="1"/>
      <dgm:spPr>
        <a:solidFill>
          <a:srgbClr val="00FFFF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2020 – 113 007,4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2021 – 114 227,0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2022 – 114 227,0</a:t>
          </a:r>
          <a:endParaRPr lang="ru-RU" sz="1600" b="1" dirty="0">
            <a:solidFill>
              <a:schemeClr val="tx1"/>
            </a:solidFill>
          </a:endParaRPr>
        </a:p>
      </dgm:t>
    </dgm:pt>
    <dgm:pt modelId="{40774822-69E0-4487-A61A-AAC2466EF7B4}" type="parTrans" cxnId="{70947FF8-8593-4069-9060-63CEAD81B53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AF372F7-2ECA-43FD-AC35-59423C1A6C6A}" type="sibTrans" cxnId="{70947FF8-8593-4069-9060-63CEAD81B53C}">
      <dgm:prSet/>
      <dgm:spPr/>
      <dgm:t>
        <a:bodyPr/>
        <a:lstStyle/>
        <a:p>
          <a:endParaRPr lang="ru-RU"/>
        </a:p>
      </dgm:t>
    </dgm:pt>
    <dgm:pt modelId="{A24AEC2D-2CB4-4AFD-A33E-6B148E4F362C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2020 – 59 058,3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2021 – 59 058,3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2022 – 59 058,3</a:t>
          </a:r>
          <a:endParaRPr lang="ru-RU" sz="1600" b="1" dirty="0">
            <a:solidFill>
              <a:schemeClr val="tx1"/>
            </a:solidFill>
          </a:endParaRPr>
        </a:p>
      </dgm:t>
    </dgm:pt>
    <dgm:pt modelId="{5DB0B93B-23F2-4E2C-8D7E-EAE458BE8BBA}" type="parTrans" cxnId="{3AFFDF13-7189-4F1E-A443-C18E383B9A15}">
      <dgm:prSet/>
      <dgm:spPr/>
      <dgm:t>
        <a:bodyPr/>
        <a:lstStyle/>
        <a:p>
          <a:endParaRPr lang="ru-RU"/>
        </a:p>
      </dgm:t>
    </dgm:pt>
    <dgm:pt modelId="{429C99BE-928D-499B-9DA1-2042526040CD}" type="sibTrans" cxnId="{3AFFDF13-7189-4F1E-A443-C18E383B9A15}">
      <dgm:prSet/>
      <dgm:spPr/>
      <dgm:t>
        <a:bodyPr/>
        <a:lstStyle/>
        <a:p>
          <a:endParaRPr lang="ru-RU"/>
        </a:p>
      </dgm:t>
    </dgm:pt>
    <dgm:pt modelId="{289672F0-BA06-4428-B604-21ED96E19109}" type="pres">
      <dgm:prSet presAssocID="{55F3A858-E776-4197-AE1A-019DAC61D31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E7FF0D-CAE6-4F17-80CF-9BD1E6EABD46}" type="pres">
      <dgm:prSet presAssocID="{3948BFD7-EEA5-4C5E-AE66-DB9960FF5EC7}" presName="centerShape" presStyleLbl="node0" presStyleIdx="0" presStyleCnt="1" custScaleX="209567" custLinFactNeighborX="5318" custLinFactNeighborY="1834"/>
      <dgm:spPr/>
      <dgm:t>
        <a:bodyPr/>
        <a:lstStyle/>
        <a:p>
          <a:endParaRPr lang="ru-RU"/>
        </a:p>
      </dgm:t>
    </dgm:pt>
    <dgm:pt modelId="{4A5566E2-C3C8-44F5-8D26-6F5ABB012E9D}" type="pres">
      <dgm:prSet presAssocID="{E225906A-40D4-4A69-8ECF-63B4CA70BBF6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53B6B435-A6EE-4A61-B267-B4650B114A48}" type="pres">
      <dgm:prSet presAssocID="{217C5788-E42E-4543-AB61-79AD72891253}" presName="node" presStyleLbl="node1" presStyleIdx="0" presStyleCnt="5" custScaleX="121217" custScaleY="130494" custRadScaleRad="118539" custRadScaleInc="32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A0FBB-2668-41BC-85EF-B2308F32E4F1}" type="pres">
      <dgm:prSet presAssocID="{1F83693E-1545-4508-8B56-94B5667F3700}" presName="parTrans" presStyleLbl="bgSibTrans2D1" presStyleIdx="1" presStyleCnt="5" custScaleX="31665" custScaleY="134086" custLinFactY="52251" custLinFactNeighborX="4541" custLinFactNeighborY="100000"/>
      <dgm:spPr/>
      <dgm:t>
        <a:bodyPr/>
        <a:lstStyle/>
        <a:p>
          <a:endParaRPr lang="ru-RU"/>
        </a:p>
      </dgm:t>
    </dgm:pt>
    <dgm:pt modelId="{C214D9D9-84E1-4B31-8C87-2157E4BB4BFA}" type="pres">
      <dgm:prSet presAssocID="{4635E2B7-E7CE-403B-A599-2E7135B37709}" presName="node" presStyleLbl="node1" presStyleIdx="1" presStyleCnt="5" custScaleX="167326" custRadScaleRad="129415" custRadScaleInc="15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8152C-1DA2-4C11-BCB3-0643F73B36B3}" type="pres">
      <dgm:prSet presAssocID="{40774822-69E0-4487-A61A-AAC2466EF7B4}" presName="parTrans" presStyleLbl="bgSibTrans2D1" presStyleIdx="2" presStyleCnt="5" custLinFactNeighborX="-5259" custLinFactNeighborY="26452"/>
      <dgm:spPr/>
      <dgm:t>
        <a:bodyPr/>
        <a:lstStyle/>
        <a:p>
          <a:endParaRPr lang="ru-RU"/>
        </a:p>
      </dgm:t>
    </dgm:pt>
    <dgm:pt modelId="{8210CB07-31BD-4321-B8F0-C02A49E79298}" type="pres">
      <dgm:prSet presAssocID="{4D987AEF-F1AC-41D2-BC05-0CFC6A4D631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CA204-7A90-4BCE-B05D-56D3EFDE74C0}" type="pres">
      <dgm:prSet presAssocID="{9935B08C-FC87-4E3B-8C1C-87548D9CEF2A}" presName="parTrans" presStyleLbl="bgSibTrans2D1" presStyleIdx="3" presStyleCnt="5" custLinFactNeighborX="532" custLinFactNeighborY="28208"/>
      <dgm:spPr/>
      <dgm:t>
        <a:bodyPr/>
        <a:lstStyle/>
        <a:p>
          <a:endParaRPr lang="ru-RU"/>
        </a:p>
      </dgm:t>
    </dgm:pt>
    <dgm:pt modelId="{B1D0D9DF-E4EA-45E7-A8EC-E62E6163F7A0}" type="pres">
      <dgm:prSet presAssocID="{33D73742-86D1-4CBC-8D6F-951EF5D0CEA5}" presName="node" presStyleLbl="node1" presStyleIdx="3" presStyleCnt="5" custScaleX="127420" custRadScaleRad="132877" custRadScaleInc="8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2DDDF-8EE9-4600-9543-8E6CBB78A15C}" type="pres">
      <dgm:prSet presAssocID="{5DB0B93B-23F2-4E2C-8D7E-EAE458BE8BBA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C7127CFF-7E42-4066-B4BD-68D7A2E9DAAB}" type="pres">
      <dgm:prSet presAssocID="{A24AEC2D-2CB4-4AFD-A33E-6B148E4F362C}" presName="node" presStyleLbl="node1" presStyleIdx="4" presStyleCnt="5" custRadScaleRad="108776" custRadScaleInc="-56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4EC143-FF4D-4833-9B8C-28C12025EA5B}" type="presOf" srcId="{55F3A858-E776-4197-AE1A-019DAC61D31E}" destId="{289672F0-BA06-4428-B604-21ED96E19109}" srcOrd="0" destOrd="0" presId="urn:microsoft.com/office/officeart/2005/8/layout/radial4"/>
    <dgm:cxn modelId="{7BA25E57-2602-45D8-B01A-9A50728521E2}" srcId="{55F3A858-E776-4197-AE1A-019DAC61D31E}" destId="{EA39C1AD-437D-4BE4-AE80-6BC54578B2AF}" srcOrd="1" destOrd="0" parTransId="{257A7C2F-0FCD-4C6E-8F3B-2109CA6E39AB}" sibTransId="{A425F876-C0CF-4617-B762-397D06EC9FD8}"/>
    <dgm:cxn modelId="{5B6C231D-1997-4669-98B1-F036DC081DF8}" srcId="{55F3A858-E776-4197-AE1A-019DAC61D31E}" destId="{3948BFD7-EEA5-4C5E-AE66-DB9960FF5EC7}" srcOrd="0" destOrd="0" parTransId="{6491C9C2-CCA3-4F4A-8514-DAFA4559DEA7}" sibTransId="{5CE3FD42-E521-45FA-A8A0-8932FBC20804}"/>
    <dgm:cxn modelId="{2AD357A5-98A7-48F9-9447-3E40F7B38022}" type="presOf" srcId="{4635E2B7-E7CE-403B-A599-2E7135B37709}" destId="{C214D9D9-84E1-4B31-8C87-2157E4BB4BFA}" srcOrd="0" destOrd="0" presId="urn:microsoft.com/office/officeart/2005/8/layout/radial4"/>
    <dgm:cxn modelId="{2F5FC0B5-C261-4EC4-9EEE-9C8CEE41A7C8}" type="presOf" srcId="{E225906A-40D4-4A69-8ECF-63B4CA70BBF6}" destId="{4A5566E2-C3C8-44F5-8D26-6F5ABB012E9D}" srcOrd="0" destOrd="0" presId="urn:microsoft.com/office/officeart/2005/8/layout/radial4"/>
    <dgm:cxn modelId="{C14B04AA-A5AD-4357-BFE1-92E37D5D1CD5}" type="presOf" srcId="{40774822-69E0-4487-A61A-AAC2466EF7B4}" destId="{3CA8152C-1DA2-4C11-BCB3-0643F73B36B3}" srcOrd="0" destOrd="0" presId="urn:microsoft.com/office/officeart/2005/8/layout/radial4"/>
    <dgm:cxn modelId="{3AFFDF13-7189-4F1E-A443-C18E383B9A15}" srcId="{3948BFD7-EEA5-4C5E-AE66-DB9960FF5EC7}" destId="{A24AEC2D-2CB4-4AFD-A33E-6B148E4F362C}" srcOrd="4" destOrd="0" parTransId="{5DB0B93B-23F2-4E2C-8D7E-EAE458BE8BBA}" sibTransId="{429C99BE-928D-499B-9DA1-2042526040CD}"/>
    <dgm:cxn modelId="{F76A2E37-E1CC-4749-82A1-677C0F2730AA}" type="presOf" srcId="{33D73742-86D1-4CBC-8D6F-951EF5D0CEA5}" destId="{B1D0D9DF-E4EA-45E7-A8EC-E62E6163F7A0}" srcOrd="0" destOrd="0" presId="urn:microsoft.com/office/officeart/2005/8/layout/radial4"/>
    <dgm:cxn modelId="{2F0AEE47-EEA0-470D-8B49-4E70A758E5A3}" srcId="{3948BFD7-EEA5-4C5E-AE66-DB9960FF5EC7}" destId="{33D73742-86D1-4CBC-8D6F-951EF5D0CEA5}" srcOrd="3" destOrd="0" parTransId="{9935B08C-FC87-4E3B-8C1C-87548D9CEF2A}" sibTransId="{B60A0AA2-11A5-4466-9273-5C449B4F0EA8}"/>
    <dgm:cxn modelId="{9EE7AEA4-1390-4C02-A30D-8DC0BAFBAC43}" srcId="{3948BFD7-EEA5-4C5E-AE66-DB9960FF5EC7}" destId="{217C5788-E42E-4543-AB61-79AD72891253}" srcOrd="0" destOrd="0" parTransId="{E225906A-40D4-4A69-8ECF-63B4CA70BBF6}" sibTransId="{EA068363-3A9A-49D8-B3F9-D92F71D34869}"/>
    <dgm:cxn modelId="{CFA3D601-85BF-43AC-AF19-0A31EC2F7CAA}" type="presOf" srcId="{9935B08C-FC87-4E3B-8C1C-87548D9CEF2A}" destId="{02ECA204-7A90-4BCE-B05D-56D3EFDE74C0}" srcOrd="0" destOrd="0" presId="urn:microsoft.com/office/officeart/2005/8/layout/radial4"/>
    <dgm:cxn modelId="{7FD10460-8265-4517-872A-C7799411D0D7}" type="presOf" srcId="{A24AEC2D-2CB4-4AFD-A33E-6B148E4F362C}" destId="{C7127CFF-7E42-4066-B4BD-68D7A2E9DAAB}" srcOrd="0" destOrd="0" presId="urn:microsoft.com/office/officeart/2005/8/layout/radial4"/>
    <dgm:cxn modelId="{9D805ED8-E799-4DCA-BC1B-4839AEC05094}" srcId="{3948BFD7-EEA5-4C5E-AE66-DB9960FF5EC7}" destId="{4635E2B7-E7CE-403B-A599-2E7135B37709}" srcOrd="1" destOrd="0" parTransId="{1F83693E-1545-4508-8B56-94B5667F3700}" sibTransId="{B005879A-DEBB-4443-A1DC-9F20F3C9E1C2}"/>
    <dgm:cxn modelId="{18A53979-0B6C-447C-A248-5943BEDB8CDC}" type="presOf" srcId="{1F83693E-1545-4508-8B56-94B5667F3700}" destId="{D80A0FBB-2668-41BC-85EF-B2308F32E4F1}" srcOrd="0" destOrd="0" presId="urn:microsoft.com/office/officeart/2005/8/layout/radial4"/>
    <dgm:cxn modelId="{56A6E4BE-59D8-46F2-ACF5-53D52D9CFB00}" type="presOf" srcId="{5DB0B93B-23F2-4E2C-8D7E-EAE458BE8BBA}" destId="{7E72DDDF-8EE9-4600-9543-8E6CBB78A15C}" srcOrd="0" destOrd="0" presId="urn:microsoft.com/office/officeart/2005/8/layout/radial4"/>
    <dgm:cxn modelId="{70947FF8-8593-4069-9060-63CEAD81B53C}" srcId="{3948BFD7-EEA5-4C5E-AE66-DB9960FF5EC7}" destId="{4D987AEF-F1AC-41D2-BC05-0CFC6A4D631F}" srcOrd="2" destOrd="0" parTransId="{40774822-69E0-4487-A61A-AAC2466EF7B4}" sibTransId="{6AF372F7-2ECA-43FD-AC35-59423C1A6C6A}"/>
    <dgm:cxn modelId="{359266D1-F88C-4B11-A2D2-1218D0F9F87E}" type="presOf" srcId="{3948BFD7-EEA5-4C5E-AE66-DB9960FF5EC7}" destId="{64E7FF0D-CAE6-4F17-80CF-9BD1E6EABD46}" srcOrd="0" destOrd="0" presId="urn:microsoft.com/office/officeart/2005/8/layout/radial4"/>
    <dgm:cxn modelId="{93C2DAA7-8784-41B2-A14F-9820E43B0BF1}" type="presOf" srcId="{4D987AEF-F1AC-41D2-BC05-0CFC6A4D631F}" destId="{8210CB07-31BD-4321-B8F0-C02A49E79298}" srcOrd="0" destOrd="0" presId="urn:microsoft.com/office/officeart/2005/8/layout/radial4"/>
    <dgm:cxn modelId="{36AF099F-922D-4EDD-BDDB-3B599007DF45}" type="presOf" srcId="{217C5788-E42E-4543-AB61-79AD72891253}" destId="{53B6B435-A6EE-4A61-B267-B4650B114A48}" srcOrd="0" destOrd="0" presId="urn:microsoft.com/office/officeart/2005/8/layout/radial4"/>
    <dgm:cxn modelId="{50A626B0-A932-463D-8833-FE2103C1CECB}" type="presParOf" srcId="{289672F0-BA06-4428-B604-21ED96E19109}" destId="{64E7FF0D-CAE6-4F17-80CF-9BD1E6EABD46}" srcOrd="0" destOrd="0" presId="urn:microsoft.com/office/officeart/2005/8/layout/radial4"/>
    <dgm:cxn modelId="{5E4CCA14-870E-44E4-A14E-AE158D55B4B8}" type="presParOf" srcId="{289672F0-BA06-4428-B604-21ED96E19109}" destId="{4A5566E2-C3C8-44F5-8D26-6F5ABB012E9D}" srcOrd="1" destOrd="0" presId="urn:microsoft.com/office/officeart/2005/8/layout/radial4"/>
    <dgm:cxn modelId="{991872B4-0CFC-48A0-84B2-4F17BFEB4E93}" type="presParOf" srcId="{289672F0-BA06-4428-B604-21ED96E19109}" destId="{53B6B435-A6EE-4A61-B267-B4650B114A48}" srcOrd="2" destOrd="0" presId="urn:microsoft.com/office/officeart/2005/8/layout/radial4"/>
    <dgm:cxn modelId="{2C53F124-F1B4-4956-A75E-B579048AEB42}" type="presParOf" srcId="{289672F0-BA06-4428-B604-21ED96E19109}" destId="{D80A0FBB-2668-41BC-85EF-B2308F32E4F1}" srcOrd="3" destOrd="0" presId="urn:microsoft.com/office/officeart/2005/8/layout/radial4"/>
    <dgm:cxn modelId="{D5BE4562-C2E2-46D8-A4C2-5EE3FB04374F}" type="presParOf" srcId="{289672F0-BA06-4428-B604-21ED96E19109}" destId="{C214D9D9-84E1-4B31-8C87-2157E4BB4BFA}" srcOrd="4" destOrd="0" presId="urn:microsoft.com/office/officeart/2005/8/layout/radial4"/>
    <dgm:cxn modelId="{222CB8D9-1F6D-4B5C-8E76-21C409F465E9}" type="presParOf" srcId="{289672F0-BA06-4428-B604-21ED96E19109}" destId="{3CA8152C-1DA2-4C11-BCB3-0643F73B36B3}" srcOrd="5" destOrd="0" presId="urn:microsoft.com/office/officeart/2005/8/layout/radial4"/>
    <dgm:cxn modelId="{6810B6E4-989B-4D24-8CCE-650A27BF69E6}" type="presParOf" srcId="{289672F0-BA06-4428-B604-21ED96E19109}" destId="{8210CB07-31BD-4321-B8F0-C02A49E79298}" srcOrd="6" destOrd="0" presId="urn:microsoft.com/office/officeart/2005/8/layout/radial4"/>
    <dgm:cxn modelId="{D96C5886-DB2B-415E-9B06-84CA6B1621E2}" type="presParOf" srcId="{289672F0-BA06-4428-B604-21ED96E19109}" destId="{02ECA204-7A90-4BCE-B05D-56D3EFDE74C0}" srcOrd="7" destOrd="0" presId="urn:microsoft.com/office/officeart/2005/8/layout/radial4"/>
    <dgm:cxn modelId="{580DD3E0-FA28-4780-B8E5-2F85CF84894E}" type="presParOf" srcId="{289672F0-BA06-4428-B604-21ED96E19109}" destId="{B1D0D9DF-E4EA-45E7-A8EC-E62E6163F7A0}" srcOrd="8" destOrd="0" presId="urn:microsoft.com/office/officeart/2005/8/layout/radial4"/>
    <dgm:cxn modelId="{B80B9DB9-6F8E-45B7-B60B-D1786BC04389}" type="presParOf" srcId="{289672F0-BA06-4428-B604-21ED96E19109}" destId="{7E72DDDF-8EE9-4600-9543-8E6CBB78A15C}" srcOrd="9" destOrd="0" presId="urn:microsoft.com/office/officeart/2005/8/layout/radial4"/>
    <dgm:cxn modelId="{E1A81C60-D121-4AFF-A231-3326C09807EB}" type="presParOf" srcId="{289672F0-BA06-4428-B604-21ED96E19109}" destId="{C7127CFF-7E42-4066-B4BD-68D7A2E9DAAB}" srcOrd="10" destOrd="0" presId="urn:microsoft.com/office/officeart/2005/8/layout/radial4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25467B-FA14-467C-8AA5-64D1B975A04E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</dgm:pt>
    <dgm:pt modelId="{679A3BD0-843C-41FE-A57E-2C1E0119C54C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Цель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E5C67BFF-5A29-4DA0-A772-A0E7BAC5D282}" type="parTrans" cxnId="{718ED628-2EC0-4D2B-9A74-E77307F82F52}">
      <dgm:prSet/>
      <dgm:spPr/>
      <dgm:t>
        <a:bodyPr/>
        <a:lstStyle/>
        <a:p>
          <a:endParaRPr lang="ru-RU"/>
        </a:p>
      </dgm:t>
    </dgm:pt>
    <dgm:pt modelId="{2493C8A4-D071-412D-9701-E9A370C302E9}" type="sibTrans" cxnId="{718ED628-2EC0-4D2B-9A74-E77307F82F52}">
      <dgm:prSet/>
      <dgm:spPr/>
      <dgm:t>
        <a:bodyPr/>
        <a:lstStyle/>
        <a:p>
          <a:endParaRPr lang="ru-RU"/>
        </a:p>
      </dgm:t>
    </dgm:pt>
    <dgm:pt modelId="{ED894F5C-73D1-47F6-811F-FD35926F93C0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Задачи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2D24F92-72EB-43AF-BE1D-EF491CD90DE9}" type="parTrans" cxnId="{5949A512-1BDA-496C-8413-6A657C395176}">
      <dgm:prSet/>
      <dgm:spPr/>
      <dgm:t>
        <a:bodyPr/>
        <a:lstStyle/>
        <a:p>
          <a:endParaRPr lang="ru-RU"/>
        </a:p>
      </dgm:t>
    </dgm:pt>
    <dgm:pt modelId="{9C594074-9B48-4B2E-9277-D2AF71870F36}" type="sibTrans" cxnId="{5949A512-1BDA-496C-8413-6A657C395176}">
      <dgm:prSet/>
      <dgm:spPr/>
      <dgm:t>
        <a:bodyPr/>
        <a:lstStyle/>
        <a:p>
          <a:endParaRPr lang="ru-RU"/>
        </a:p>
      </dgm:t>
    </dgm:pt>
    <dgm:pt modelId="{39DABED0-4B4B-4F81-807C-811D9A97BE2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F5FF548-21E4-4D31-ABEF-A2A67983D776}" type="parTrans" cxnId="{FEC64F19-CEA5-414F-9A6D-DAE1F48CAF75}">
      <dgm:prSet/>
      <dgm:spPr/>
      <dgm:t>
        <a:bodyPr/>
        <a:lstStyle/>
        <a:p>
          <a:endParaRPr lang="ru-RU"/>
        </a:p>
      </dgm:t>
    </dgm:pt>
    <dgm:pt modelId="{D3E18711-4F9E-4F24-B939-E2EACB30C12D}" type="sibTrans" cxnId="{FEC64F19-CEA5-414F-9A6D-DAE1F48CAF75}">
      <dgm:prSet/>
      <dgm:spPr/>
      <dgm:t>
        <a:bodyPr/>
        <a:lstStyle/>
        <a:p>
          <a:endParaRPr lang="ru-RU"/>
        </a:p>
      </dgm:t>
    </dgm:pt>
    <dgm:pt modelId="{766CCBFA-8FAB-4C3C-8EEF-4A4499820DB7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поддержание долговой нагрузки на бюджет района в пределах установленных бюджетным законодательством и обеспечение рационального использования привлеченных (заемных) средств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97C63A-F83D-4C48-8106-2581E6AB08A1}" type="parTrans" cxnId="{D6E3DAB4-2A7D-4406-BD69-4A470C029866}">
      <dgm:prSet/>
      <dgm:spPr/>
      <dgm:t>
        <a:bodyPr/>
        <a:lstStyle/>
        <a:p>
          <a:endParaRPr lang="ru-RU"/>
        </a:p>
      </dgm:t>
    </dgm:pt>
    <dgm:pt modelId="{98806632-C790-4F81-83BA-389435C23467}" type="sibTrans" cxnId="{D6E3DAB4-2A7D-4406-BD69-4A470C029866}">
      <dgm:prSet/>
      <dgm:spPr/>
      <dgm:t>
        <a:bodyPr/>
        <a:lstStyle/>
        <a:p>
          <a:endParaRPr lang="ru-RU"/>
        </a:p>
      </dgm:t>
    </dgm:pt>
    <dgm:pt modelId="{900A3726-74A2-4132-B1B6-AB73034AEEC3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эффективно осуществлять муниципальные заимствования;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01E751-DE09-4E11-A64E-F0AACBAFF595}" type="parTrans" cxnId="{BD7F6D77-E379-458F-8A27-7BA5AB230677}">
      <dgm:prSet/>
      <dgm:spPr/>
      <dgm:t>
        <a:bodyPr/>
        <a:lstStyle/>
        <a:p>
          <a:endParaRPr lang="ru-RU"/>
        </a:p>
      </dgm:t>
    </dgm:pt>
    <dgm:pt modelId="{B3157AF1-DE30-4780-B99B-4BC9944CEAAB}" type="sibTrans" cxnId="{BD7F6D77-E379-458F-8A27-7BA5AB230677}">
      <dgm:prSet/>
      <dgm:spPr/>
      <dgm:t>
        <a:bodyPr/>
        <a:lstStyle/>
        <a:p>
          <a:endParaRPr lang="ru-RU"/>
        </a:p>
      </dgm:t>
    </dgm:pt>
    <dgm:pt modelId="{4E01EFC5-14DC-44D9-844C-05EBC4E748B4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необходимого объема муниципальных заимствований, способных обеспечить решение социально-экономических задач развития района, не допустив при этом необоснованного роста муниципального долга и повышения рисков неисполнения долговых обязательств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59298B-4B18-4ACB-A252-B75A647A0308}" type="parTrans" cxnId="{79543F25-2684-462A-ADC4-4D24BE1ABAC6}">
      <dgm:prSet/>
      <dgm:spPr/>
      <dgm:t>
        <a:bodyPr/>
        <a:lstStyle/>
        <a:p>
          <a:endParaRPr lang="ru-RU"/>
        </a:p>
      </dgm:t>
    </dgm:pt>
    <dgm:pt modelId="{CB2E3310-AFFD-45EF-93E3-3A0D15700421}" type="sibTrans" cxnId="{79543F25-2684-462A-ADC4-4D24BE1ABAC6}">
      <dgm:prSet/>
      <dgm:spPr/>
      <dgm:t>
        <a:bodyPr/>
        <a:lstStyle/>
        <a:p>
          <a:endParaRPr lang="ru-RU"/>
        </a:p>
      </dgm:t>
    </dgm:pt>
    <dgm:pt modelId="{EA0ECAED-BCF6-4DC6-A6EB-D487866E31B1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сохранять оптимальную долговую нагрузку на бюджет района 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B4DE2F-9B77-4C1D-85F5-8A3D68A078E8}" type="parTrans" cxnId="{CF3F1542-56E8-4EBF-AEC0-7161D7BD8620}">
      <dgm:prSet/>
      <dgm:spPr/>
      <dgm:t>
        <a:bodyPr/>
        <a:lstStyle/>
        <a:p>
          <a:endParaRPr lang="ru-RU"/>
        </a:p>
      </dgm:t>
    </dgm:pt>
    <dgm:pt modelId="{7520085B-5416-43D0-8D43-B237117752A9}" type="sibTrans" cxnId="{CF3F1542-56E8-4EBF-AEC0-7161D7BD8620}">
      <dgm:prSet/>
      <dgm:spPr/>
      <dgm:t>
        <a:bodyPr/>
        <a:lstStyle/>
        <a:p>
          <a:endParaRPr lang="ru-RU"/>
        </a:p>
      </dgm:t>
    </dgm:pt>
    <dgm:pt modelId="{22C5DEBE-5B8C-4D0F-B4B8-3732403EC99E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в 2020-2022 годах заемные средства на покрытие дефицита бюджета, а также на финансирование мероприятий по осуществлению досрочного завоза продукции (товаров) в населенные пункты на территории Кондинского района с ограниченными сроками завоза грузов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A5C93F-5FA7-42FB-9E75-429B96A9B80F}" type="parTrans" cxnId="{998764D9-5D2B-45AB-BE9C-4F0BB8BCB207}">
      <dgm:prSet/>
      <dgm:spPr/>
      <dgm:t>
        <a:bodyPr/>
        <a:lstStyle/>
        <a:p>
          <a:endParaRPr lang="ru-RU"/>
        </a:p>
      </dgm:t>
    </dgm:pt>
    <dgm:pt modelId="{F05E5BE1-7065-42AF-B11F-948DCB0B3F73}" type="sibTrans" cxnId="{998764D9-5D2B-45AB-BE9C-4F0BB8BCB207}">
      <dgm:prSet/>
      <dgm:spPr/>
      <dgm:t>
        <a:bodyPr/>
        <a:lstStyle/>
        <a:p>
          <a:endParaRPr lang="ru-RU"/>
        </a:p>
      </dgm:t>
    </dgm:pt>
    <dgm:pt modelId="{3569D0D2-786A-466E-A534-9EC28B5B1B90}">
      <dgm:prSet custT="1"/>
      <dgm:spPr/>
      <dgm:t>
        <a:bodyPr/>
        <a:lstStyle/>
        <a:p>
          <a:pPr algn="just"/>
          <a:r>
            <a:rPr lang="ru-RU" sz="1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размещение информации о муниципальном долге в СМИ </a:t>
          </a:r>
          <a:endParaRPr lang="ru-RU" sz="18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0C08D7-DC9E-4009-96F1-98E351944AAD}" type="parTrans" cxnId="{72CA4ED2-B2BC-43E9-B799-942CBDB7B94F}">
      <dgm:prSet/>
      <dgm:spPr/>
      <dgm:t>
        <a:bodyPr/>
        <a:lstStyle/>
        <a:p>
          <a:endParaRPr lang="ru-RU"/>
        </a:p>
      </dgm:t>
    </dgm:pt>
    <dgm:pt modelId="{82E039F9-14DF-422B-B9FA-17B344EA06C5}" type="sibTrans" cxnId="{72CA4ED2-B2BC-43E9-B799-942CBDB7B94F}">
      <dgm:prSet/>
      <dgm:spPr/>
      <dgm:t>
        <a:bodyPr/>
        <a:lstStyle/>
        <a:p>
          <a:endParaRPr lang="ru-RU"/>
        </a:p>
      </dgm:t>
    </dgm:pt>
    <dgm:pt modelId="{32E176B5-EB8B-4EFC-915F-F79F44C100A3}" type="pres">
      <dgm:prSet presAssocID="{E825467B-FA14-467C-8AA5-64D1B975A04E}" presName="linearFlow" presStyleCnt="0">
        <dgm:presLayoutVars>
          <dgm:dir/>
          <dgm:animLvl val="lvl"/>
          <dgm:resizeHandles val="exact"/>
        </dgm:presLayoutVars>
      </dgm:prSet>
      <dgm:spPr/>
    </dgm:pt>
    <dgm:pt modelId="{DB6A4513-21D9-454B-A240-DE70B96BA44E}" type="pres">
      <dgm:prSet presAssocID="{679A3BD0-843C-41FE-A57E-2C1E0119C54C}" presName="composite" presStyleCnt="0"/>
      <dgm:spPr/>
    </dgm:pt>
    <dgm:pt modelId="{06EB0375-E99F-4660-99FF-DDDD727E931A}" type="pres">
      <dgm:prSet presAssocID="{679A3BD0-843C-41FE-A57E-2C1E0119C54C}" presName="parentText" presStyleLbl="alignNode1" presStyleIdx="0" presStyleCnt="3" custLinFactNeighborY="-348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60A56-49C8-4381-8A5D-D835FFEDA0F7}" type="pres">
      <dgm:prSet presAssocID="{679A3BD0-843C-41FE-A57E-2C1E0119C54C}" presName="descendantText" presStyleLbl="alignAcc1" presStyleIdx="0" presStyleCnt="3" custScaleY="96557" custLinFactNeighborX="281" custLinFactNeighborY="-19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DDB6C-EA39-4FE2-A801-6920FA40D921}" type="pres">
      <dgm:prSet presAssocID="{2493C8A4-D071-412D-9701-E9A370C302E9}" presName="sp" presStyleCnt="0"/>
      <dgm:spPr/>
    </dgm:pt>
    <dgm:pt modelId="{52C51D2D-A5A3-4D51-BB08-2B4DBD0800F6}" type="pres">
      <dgm:prSet presAssocID="{ED894F5C-73D1-47F6-811F-FD35926F93C0}" presName="composite" presStyleCnt="0"/>
      <dgm:spPr/>
    </dgm:pt>
    <dgm:pt modelId="{2F0DF47D-C112-4496-98DF-7F28EECC8147}" type="pres">
      <dgm:prSet presAssocID="{ED894F5C-73D1-47F6-811F-FD35926F93C0}" presName="parentText" presStyleLbl="alignNode1" presStyleIdx="1" presStyleCnt="3" custLinFactNeighborY="-160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22999-E67C-47F5-A9AA-162FD5DC2234}" type="pres">
      <dgm:prSet presAssocID="{ED894F5C-73D1-47F6-811F-FD35926F93C0}" presName="descendantText" presStyleLbl="alignAcc1" presStyleIdx="1" presStyleCnt="3" custScaleY="79361" custLinFactNeighborX="281" custLinFactNeighborY="-35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A921D-699C-4559-8EA0-CDC214A4A5C6}" type="pres">
      <dgm:prSet presAssocID="{9C594074-9B48-4B2E-9277-D2AF71870F36}" presName="sp" presStyleCnt="0"/>
      <dgm:spPr/>
    </dgm:pt>
    <dgm:pt modelId="{0947E32B-85CC-4827-A8D8-353C0C1A6FA3}" type="pres">
      <dgm:prSet presAssocID="{39DABED0-4B4B-4F81-807C-811D9A97BE2E}" presName="composite" presStyleCnt="0"/>
      <dgm:spPr/>
    </dgm:pt>
    <dgm:pt modelId="{C213A020-1B59-447C-97DE-C8549220F8C6}" type="pres">
      <dgm:prSet presAssocID="{39DABED0-4B4B-4F81-807C-811D9A97BE2E}" presName="parentText" presStyleLbl="alignNode1" presStyleIdx="2" presStyleCnt="3" custLinFactNeighborY="-944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04549-F2FF-41EC-B541-E7F2C87F5220}" type="pres">
      <dgm:prSet presAssocID="{39DABED0-4B4B-4F81-807C-811D9A97BE2E}" presName="descendantText" presStyleLbl="alignAcc1" presStyleIdx="2" presStyleCnt="3" custScaleY="311428" custLinFactNeighborX="281" custLinFactNeighborY="-39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C64F19-CEA5-414F-9A6D-DAE1F48CAF75}" srcId="{E825467B-FA14-467C-8AA5-64D1B975A04E}" destId="{39DABED0-4B4B-4F81-807C-811D9A97BE2E}" srcOrd="2" destOrd="0" parTransId="{DF5FF548-21E4-4D31-ABEF-A2A67983D776}" sibTransId="{D3E18711-4F9E-4F24-B939-E2EACB30C12D}"/>
    <dgm:cxn modelId="{FDD2A67B-6CB1-46A9-9E5C-092B6AE496D8}" type="presOf" srcId="{22C5DEBE-5B8C-4D0F-B4B8-3732403EC99E}" destId="{AA204549-F2FF-41EC-B541-E7F2C87F5220}" srcOrd="0" destOrd="1" presId="urn:microsoft.com/office/officeart/2005/8/layout/chevron2"/>
    <dgm:cxn modelId="{72CA4ED2-B2BC-43E9-B799-942CBDB7B94F}" srcId="{39DABED0-4B4B-4F81-807C-811D9A97BE2E}" destId="{3569D0D2-786A-466E-A534-9EC28B5B1B90}" srcOrd="2" destOrd="0" parTransId="{030C08D7-DC9E-4009-96F1-98E351944AAD}" sibTransId="{82E039F9-14DF-422B-B9FA-17B344EA06C5}"/>
    <dgm:cxn modelId="{9056017C-345C-40D5-A5B6-0F3047694845}" type="presOf" srcId="{EA0ECAED-BCF6-4DC6-A6EB-D487866E31B1}" destId="{16322999-E67C-47F5-A9AA-162FD5DC2234}" srcOrd="0" destOrd="1" presId="urn:microsoft.com/office/officeart/2005/8/layout/chevron2"/>
    <dgm:cxn modelId="{CF3F1542-56E8-4EBF-AEC0-7161D7BD8620}" srcId="{ED894F5C-73D1-47F6-811F-FD35926F93C0}" destId="{EA0ECAED-BCF6-4DC6-A6EB-D487866E31B1}" srcOrd="1" destOrd="0" parTransId="{04B4DE2F-9B77-4C1D-85F5-8A3D68A078E8}" sibTransId="{7520085B-5416-43D0-8D43-B237117752A9}"/>
    <dgm:cxn modelId="{AD07E078-9014-4C51-AC6B-84E33527D175}" type="presOf" srcId="{766CCBFA-8FAB-4C3C-8EEF-4A4499820DB7}" destId="{D2C60A56-49C8-4381-8A5D-D835FFEDA0F7}" srcOrd="0" destOrd="0" presId="urn:microsoft.com/office/officeart/2005/8/layout/chevron2"/>
    <dgm:cxn modelId="{DE9B486A-2D03-4B61-9B0B-B28A552A86BF}" type="presOf" srcId="{39DABED0-4B4B-4F81-807C-811D9A97BE2E}" destId="{C213A020-1B59-447C-97DE-C8549220F8C6}" srcOrd="0" destOrd="0" presId="urn:microsoft.com/office/officeart/2005/8/layout/chevron2"/>
    <dgm:cxn modelId="{D6E3DAB4-2A7D-4406-BD69-4A470C029866}" srcId="{679A3BD0-843C-41FE-A57E-2C1E0119C54C}" destId="{766CCBFA-8FAB-4C3C-8EEF-4A4499820DB7}" srcOrd="0" destOrd="0" parTransId="{2597C63A-F83D-4C48-8106-2581E6AB08A1}" sibTransId="{98806632-C790-4F81-83BA-389435C23467}"/>
    <dgm:cxn modelId="{98DE144F-4571-481B-8877-86498AA786FD}" type="presOf" srcId="{ED894F5C-73D1-47F6-811F-FD35926F93C0}" destId="{2F0DF47D-C112-4496-98DF-7F28EECC8147}" srcOrd="0" destOrd="0" presId="urn:microsoft.com/office/officeart/2005/8/layout/chevron2"/>
    <dgm:cxn modelId="{5949A512-1BDA-496C-8413-6A657C395176}" srcId="{E825467B-FA14-467C-8AA5-64D1B975A04E}" destId="{ED894F5C-73D1-47F6-811F-FD35926F93C0}" srcOrd="1" destOrd="0" parTransId="{B2D24F92-72EB-43AF-BE1D-EF491CD90DE9}" sibTransId="{9C594074-9B48-4B2E-9277-D2AF71870F36}"/>
    <dgm:cxn modelId="{C0709D3D-6AAE-483C-9E6D-60E992228B6B}" type="presOf" srcId="{900A3726-74A2-4132-B1B6-AB73034AEEC3}" destId="{16322999-E67C-47F5-A9AA-162FD5DC2234}" srcOrd="0" destOrd="0" presId="urn:microsoft.com/office/officeart/2005/8/layout/chevron2"/>
    <dgm:cxn modelId="{21D087DE-F2A6-45AC-9DE6-75CA027D8302}" type="presOf" srcId="{E825467B-FA14-467C-8AA5-64D1B975A04E}" destId="{32E176B5-EB8B-4EFC-915F-F79F44C100A3}" srcOrd="0" destOrd="0" presId="urn:microsoft.com/office/officeart/2005/8/layout/chevron2"/>
    <dgm:cxn modelId="{AC916DAF-AF3B-4BF7-BD75-30EF692AC15E}" type="presOf" srcId="{3569D0D2-786A-466E-A534-9EC28B5B1B90}" destId="{AA204549-F2FF-41EC-B541-E7F2C87F5220}" srcOrd="0" destOrd="2" presId="urn:microsoft.com/office/officeart/2005/8/layout/chevron2"/>
    <dgm:cxn modelId="{489C193E-213B-44AB-98D4-DC314706699C}" type="presOf" srcId="{4E01EFC5-14DC-44D9-844C-05EBC4E748B4}" destId="{AA204549-F2FF-41EC-B541-E7F2C87F5220}" srcOrd="0" destOrd="0" presId="urn:microsoft.com/office/officeart/2005/8/layout/chevron2"/>
    <dgm:cxn modelId="{DB9F5283-A1BF-4222-AC4E-D7AF63AC04C1}" type="presOf" srcId="{679A3BD0-843C-41FE-A57E-2C1E0119C54C}" destId="{06EB0375-E99F-4660-99FF-DDDD727E931A}" srcOrd="0" destOrd="0" presId="urn:microsoft.com/office/officeart/2005/8/layout/chevron2"/>
    <dgm:cxn modelId="{79543F25-2684-462A-ADC4-4D24BE1ABAC6}" srcId="{39DABED0-4B4B-4F81-807C-811D9A97BE2E}" destId="{4E01EFC5-14DC-44D9-844C-05EBC4E748B4}" srcOrd="0" destOrd="0" parTransId="{BF59298B-4B18-4ACB-A252-B75A647A0308}" sibTransId="{CB2E3310-AFFD-45EF-93E3-3A0D15700421}"/>
    <dgm:cxn modelId="{718ED628-2EC0-4D2B-9A74-E77307F82F52}" srcId="{E825467B-FA14-467C-8AA5-64D1B975A04E}" destId="{679A3BD0-843C-41FE-A57E-2C1E0119C54C}" srcOrd="0" destOrd="0" parTransId="{E5C67BFF-5A29-4DA0-A772-A0E7BAC5D282}" sibTransId="{2493C8A4-D071-412D-9701-E9A370C302E9}"/>
    <dgm:cxn modelId="{998764D9-5D2B-45AB-BE9C-4F0BB8BCB207}" srcId="{39DABED0-4B4B-4F81-807C-811D9A97BE2E}" destId="{22C5DEBE-5B8C-4D0F-B4B8-3732403EC99E}" srcOrd="1" destOrd="0" parTransId="{45A5C93F-5FA7-42FB-9E75-429B96A9B80F}" sibTransId="{F05E5BE1-7065-42AF-B11F-948DCB0B3F73}"/>
    <dgm:cxn modelId="{BD7F6D77-E379-458F-8A27-7BA5AB230677}" srcId="{ED894F5C-73D1-47F6-811F-FD35926F93C0}" destId="{900A3726-74A2-4132-B1B6-AB73034AEEC3}" srcOrd="0" destOrd="0" parTransId="{DD01E751-DE09-4E11-A64E-F0AACBAFF595}" sibTransId="{B3157AF1-DE30-4780-B99B-4BC9944CEAAB}"/>
    <dgm:cxn modelId="{CFF37F29-E086-4BC8-8254-4A5D6716A2A6}" type="presParOf" srcId="{32E176B5-EB8B-4EFC-915F-F79F44C100A3}" destId="{DB6A4513-21D9-454B-A240-DE70B96BA44E}" srcOrd="0" destOrd="0" presId="urn:microsoft.com/office/officeart/2005/8/layout/chevron2"/>
    <dgm:cxn modelId="{EE083FB6-045A-4272-BA77-DABFDB23F2A0}" type="presParOf" srcId="{DB6A4513-21D9-454B-A240-DE70B96BA44E}" destId="{06EB0375-E99F-4660-99FF-DDDD727E931A}" srcOrd="0" destOrd="0" presId="urn:microsoft.com/office/officeart/2005/8/layout/chevron2"/>
    <dgm:cxn modelId="{393EF177-77E4-4688-860A-B577499601EB}" type="presParOf" srcId="{DB6A4513-21D9-454B-A240-DE70B96BA44E}" destId="{D2C60A56-49C8-4381-8A5D-D835FFEDA0F7}" srcOrd="1" destOrd="0" presId="urn:microsoft.com/office/officeart/2005/8/layout/chevron2"/>
    <dgm:cxn modelId="{98F7FE7B-9072-42E6-B73F-4BB6DF9C8DF9}" type="presParOf" srcId="{32E176B5-EB8B-4EFC-915F-F79F44C100A3}" destId="{F76DDB6C-EA39-4FE2-A801-6920FA40D921}" srcOrd="1" destOrd="0" presId="urn:microsoft.com/office/officeart/2005/8/layout/chevron2"/>
    <dgm:cxn modelId="{4E35A1CA-9983-4211-8FED-C28068BA07FE}" type="presParOf" srcId="{32E176B5-EB8B-4EFC-915F-F79F44C100A3}" destId="{52C51D2D-A5A3-4D51-BB08-2B4DBD0800F6}" srcOrd="2" destOrd="0" presId="urn:microsoft.com/office/officeart/2005/8/layout/chevron2"/>
    <dgm:cxn modelId="{E18DF6C8-9AE2-4DA0-8E8C-8C1A510BEB7B}" type="presParOf" srcId="{52C51D2D-A5A3-4D51-BB08-2B4DBD0800F6}" destId="{2F0DF47D-C112-4496-98DF-7F28EECC8147}" srcOrd="0" destOrd="0" presId="urn:microsoft.com/office/officeart/2005/8/layout/chevron2"/>
    <dgm:cxn modelId="{C7FF546B-C4E9-4356-952F-CE38B88CF161}" type="presParOf" srcId="{52C51D2D-A5A3-4D51-BB08-2B4DBD0800F6}" destId="{16322999-E67C-47F5-A9AA-162FD5DC2234}" srcOrd="1" destOrd="0" presId="urn:microsoft.com/office/officeart/2005/8/layout/chevron2"/>
    <dgm:cxn modelId="{BBBBBDA8-8918-44EE-A482-759A2CAA1F75}" type="presParOf" srcId="{32E176B5-EB8B-4EFC-915F-F79F44C100A3}" destId="{01CA921D-699C-4559-8EA0-CDC214A4A5C6}" srcOrd="3" destOrd="0" presId="urn:microsoft.com/office/officeart/2005/8/layout/chevron2"/>
    <dgm:cxn modelId="{E42C80AD-F012-4171-A904-9A2FF2546E0F}" type="presParOf" srcId="{32E176B5-EB8B-4EFC-915F-F79F44C100A3}" destId="{0947E32B-85CC-4827-A8D8-353C0C1A6FA3}" srcOrd="4" destOrd="0" presId="urn:microsoft.com/office/officeart/2005/8/layout/chevron2"/>
    <dgm:cxn modelId="{39B3E136-58C1-4A2F-BB59-6CC0AAAC121F}" type="presParOf" srcId="{0947E32B-85CC-4827-A8D8-353C0C1A6FA3}" destId="{C213A020-1B59-447C-97DE-C8549220F8C6}" srcOrd="0" destOrd="0" presId="urn:microsoft.com/office/officeart/2005/8/layout/chevron2"/>
    <dgm:cxn modelId="{D47ACA9A-007B-46FA-B27A-E51E088ABE3E}" type="presParOf" srcId="{0947E32B-85CC-4827-A8D8-353C0C1A6FA3}" destId="{AA204549-F2FF-41EC-B541-E7F2C87F5220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B1FDE3-AC29-476C-BCED-FA8BB85A0867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F97EF6-65F2-46B6-8EA7-166603D05D90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Учитывая результаты работы в данном направлении за 2018 -2019 годы, практика применения механизмов инициативного бюджетирования будет продолжена и в предстоящем периоде 2020-2022 годы. </a:t>
          </a:r>
        </a:p>
        <a:p>
          <a:r>
            <a: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Кондинский район намерен участвовать в конкурсах по поддержке гражданских инициатив,  проводимых на уровне автономного округа</a:t>
          </a:r>
        </a:p>
      </dgm:t>
    </dgm:pt>
    <dgm:pt modelId="{A385FA80-BBBD-460A-A3F8-0EA7AE5BD1BF}" type="parTrans" cxnId="{28DEA515-F3B0-4CD3-B268-1BF1FB6D5D0D}">
      <dgm:prSet/>
      <dgm:spPr/>
      <dgm:t>
        <a:bodyPr/>
        <a:lstStyle/>
        <a:p>
          <a:endParaRPr lang="ru-RU"/>
        </a:p>
      </dgm:t>
    </dgm:pt>
    <dgm:pt modelId="{FBF237D5-38AE-4984-BB52-22D3F5DEED97}" type="sibTrans" cxnId="{28DEA515-F3B0-4CD3-B268-1BF1FB6D5D0D}">
      <dgm:prSet/>
      <dgm:spPr/>
      <dgm:t>
        <a:bodyPr/>
        <a:lstStyle/>
        <a:p>
          <a:endParaRPr lang="ru-RU"/>
        </a:p>
      </dgm:t>
    </dgm:pt>
    <dgm:pt modelId="{DC0F2CB3-AF58-4026-A2B0-5AE3C8A26B50}">
      <dgm:prSet phldrT="[Текст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Кроме того, в бюджете Кондинского района на 2020-2022 годы на реализацию проектов инициативного бюджетирования за счет средств бюджета автономного округа  предусмотрены иные межбюджетные трансферты на содействие развитию исторических и иных местных традиций (приуроченные к юбилейным датам населенных пунктов)</a:t>
          </a:r>
        </a:p>
        <a:p>
          <a:r>
            <a: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2020 год – 1 500,0 тыс. рублей</a:t>
          </a:r>
        </a:p>
        <a:p>
          <a:r>
            <a: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 – 100,0 тыс. рублей</a:t>
          </a:r>
        </a:p>
        <a:p>
          <a:r>
            <a: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2022 год – 1 800,0 тыс. рублей</a:t>
          </a:r>
          <a:endParaRPr lang="ru-RU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DAFF82-A0FF-4080-8A19-478BEDD93BF6}" type="parTrans" cxnId="{25818AD7-85C8-4D94-BA2C-FCD9677DB0AA}">
      <dgm:prSet/>
      <dgm:spPr/>
      <dgm:t>
        <a:bodyPr/>
        <a:lstStyle/>
        <a:p>
          <a:endParaRPr lang="ru-RU"/>
        </a:p>
      </dgm:t>
    </dgm:pt>
    <dgm:pt modelId="{2E9F4422-A21A-45FD-8795-BB7607C4CB4E}" type="sibTrans" cxnId="{25818AD7-85C8-4D94-BA2C-FCD9677DB0AA}">
      <dgm:prSet/>
      <dgm:spPr/>
      <dgm:t>
        <a:bodyPr/>
        <a:lstStyle/>
        <a:p>
          <a:endParaRPr lang="ru-RU"/>
        </a:p>
      </dgm:t>
    </dgm:pt>
    <dgm:pt modelId="{C38954A1-164C-4DF3-A641-5A9022FC4A02}">
      <dgm:prSet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algn="just"/>
          <a:r>
            <a: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 2020 году будет проведен конкурсный отбор проектов «Народный бюджет», представленных жителями поселений района, в соответствии с установленным Порядком.</a:t>
          </a:r>
          <a:endParaRPr lang="ru-RU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2AF283-8B15-4829-AF72-308D8FE9EF25}" type="parTrans" cxnId="{AB76179A-753D-4E25-84C6-6F5292080C64}">
      <dgm:prSet/>
      <dgm:spPr/>
      <dgm:t>
        <a:bodyPr/>
        <a:lstStyle/>
        <a:p>
          <a:endParaRPr lang="ru-RU"/>
        </a:p>
      </dgm:t>
    </dgm:pt>
    <dgm:pt modelId="{A39F6234-BDFB-4DE4-A5CC-038B52470392}" type="sibTrans" cxnId="{AB76179A-753D-4E25-84C6-6F5292080C64}">
      <dgm:prSet/>
      <dgm:spPr/>
      <dgm:t>
        <a:bodyPr/>
        <a:lstStyle/>
        <a:p>
          <a:endParaRPr lang="ru-RU"/>
        </a:p>
      </dgm:t>
    </dgm:pt>
    <dgm:pt modelId="{2599E68D-A472-4347-AD17-75DBA4AC0B42}" type="pres">
      <dgm:prSet presAssocID="{5EB1FDE3-AC29-476C-BCED-FA8BB85A086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F24484-6D16-4250-9152-8ED9E006002A}" type="pres">
      <dgm:prSet presAssocID="{E1F97EF6-65F2-46B6-8EA7-166603D05D90}" presName="roof" presStyleLbl="dkBgShp" presStyleIdx="0" presStyleCnt="2" custScaleY="132323" custLinFactNeighborY="0"/>
      <dgm:spPr/>
      <dgm:t>
        <a:bodyPr/>
        <a:lstStyle/>
        <a:p>
          <a:endParaRPr lang="ru-RU"/>
        </a:p>
      </dgm:t>
    </dgm:pt>
    <dgm:pt modelId="{A9205EB2-B2BC-4A5C-B2AC-7BECE07ED086}" type="pres">
      <dgm:prSet presAssocID="{E1F97EF6-65F2-46B6-8EA7-166603D05D90}" presName="pillars" presStyleCnt="0"/>
      <dgm:spPr/>
    </dgm:pt>
    <dgm:pt modelId="{83DF1F0B-32F5-4287-B082-43F129F99D98}" type="pres">
      <dgm:prSet presAssocID="{E1F97EF6-65F2-46B6-8EA7-166603D05D90}" presName="pillar1" presStyleLbl="node1" presStyleIdx="0" presStyleCnt="2" custScaleY="107816" custLinFactNeighborY="1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BFB76-1BC4-412C-9BDB-FAF72A6A8217}" type="pres">
      <dgm:prSet presAssocID="{DC0F2CB3-AF58-4026-A2B0-5AE3C8A26B50}" presName="pillarX" presStyleLbl="node1" presStyleIdx="1" presStyleCnt="2" custScaleY="103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D9350F-42EF-4F8B-B128-90B1135EE45B}" type="pres">
      <dgm:prSet presAssocID="{E1F97EF6-65F2-46B6-8EA7-166603D05D90}" presName="base" presStyleLbl="dkBgShp" presStyleIdx="1" presStyleCnt="2" custFlipVert="1" custScaleY="13421"/>
      <dgm:spPr>
        <a:solidFill>
          <a:schemeClr val="accent1">
            <a:lumMod val="20000"/>
            <a:lumOff val="80000"/>
          </a:schemeClr>
        </a:solidFill>
      </dgm:spPr>
    </dgm:pt>
  </dgm:ptLst>
  <dgm:cxnLst>
    <dgm:cxn modelId="{9ACAB70C-2787-446E-B006-73B4AD5036BB}" type="presOf" srcId="{DC0F2CB3-AF58-4026-A2B0-5AE3C8A26B50}" destId="{0DDBFB76-1BC4-412C-9BDB-FAF72A6A8217}" srcOrd="0" destOrd="0" presId="urn:microsoft.com/office/officeart/2005/8/layout/hList3"/>
    <dgm:cxn modelId="{50E40C97-BE8B-4685-8375-FC7B91A2F657}" type="presOf" srcId="{E1F97EF6-65F2-46B6-8EA7-166603D05D90}" destId="{ABF24484-6D16-4250-9152-8ED9E006002A}" srcOrd="0" destOrd="0" presId="urn:microsoft.com/office/officeart/2005/8/layout/hList3"/>
    <dgm:cxn modelId="{25818AD7-85C8-4D94-BA2C-FCD9677DB0AA}" srcId="{E1F97EF6-65F2-46B6-8EA7-166603D05D90}" destId="{DC0F2CB3-AF58-4026-A2B0-5AE3C8A26B50}" srcOrd="1" destOrd="0" parTransId="{23DAFF82-A0FF-4080-8A19-478BEDD93BF6}" sibTransId="{2E9F4422-A21A-45FD-8795-BB7607C4CB4E}"/>
    <dgm:cxn modelId="{28DEA515-F3B0-4CD3-B268-1BF1FB6D5D0D}" srcId="{5EB1FDE3-AC29-476C-BCED-FA8BB85A0867}" destId="{E1F97EF6-65F2-46B6-8EA7-166603D05D90}" srcOrd="0" destOrd="0" parTransId="{A385FA80-BBBD-460A-A3F8-0EA7AE5BD1BF}" sibTransId="{FBF237D5-38AE-4984-BB52-22D3F5DEED97}"/>
    <dgm:cxn modelId="{A21DE363-D486-420E-AC33-A1C07179359A}" type="presOf" srcId="{5EB1FDE3-AC29-476C-BCED-FA8BB85A0867}" destId="{2599E68D-A472-4347-AD17-75DBA4AC0B42}" srcOrd="0" destOrd="0" presId="urn:microsoft.com/office/officeart/2005/8/layout/hList3"/>
    <dgm:cxn modelId="{89FD68A4-6942-4FD6-97B9-D2D595F6ED93}" type="presOf" srcId="{C38954A1-164C-4DF3-A641-5A9022FC4A02}" destId="{83DF1F0B-32F5-4287-B082-43F129F99D98}" srcOrd="0" destOrd="0" presId="urn:microsoft.com/office/officeart/2005/8/layout/hList3"/>
    <dgm:cxn modelId="{AB76179A-753D-4E25-84C6-6F5292080C64}" srcId="{E1F97EF6-65F2-46B6-8EA7-166603D05D90}" destId="{C38954A1-164C-4DF3-A641-5A9022FC4A02}" srcOrd="0" destOrd="0" parTransId="{C72AF283-8B15-4829-AF72-308D8FE9EF25}" sibTransId="{A39F6234-BDFB-4DE4-A5CC-038B52470392}"/>
    <dgm:cxn modelId="{5ED27756-F716-46C1-AF8C-AA2626BF0A79}" type="presParOf" srcId="{2599E68D-A472-4347-AD17-75DBA4AC0B42}" destId="{ABF24484-6D16-4250-9152-8ED9E006002A}" srcOrd="0" destOrd="0" presId="urn:microsoft.com/office/officeart/2005/8/layout/hList3"/>
    <dgm:cxn modelId="{210A8D42-5E0B-472E-99FC-AAD80E6E8F94}" type="presParOf" srcId="{2599E68D-A472-4347-AD17-75DBA4AC0B42}" destId="{A9205EB2-B2BC-4A5C-B2AC-7BECE07ED086}" srcOrd="1" destOrd="0" presId="urn:microsoft.com/office/officeart/2005/8/layout/hList3"/>
    <dgm:cxn modelId="{3A2355D6-B959-4D5F-A323-C3A44ABB039A}" type="presParOf" srcId="{A9205EB2-B2BC-4A5C-B2AC-7BECE07ED086}" destId="{83DF1F0B-32F5-4287-B082-43F129F99D98}" srcOrd="0" destOrd="0" presId="urn:microsoft.com/office/officeart/2005/8/layout/hList3"/>
    <dgm:cxn modelId="{AF329B26-FD83-4468-B872-EC21E12F3366}" type="presParOf" srcId="{A9205EB2-B2BC-4A5C-B2AC-7BECE07ED086}" destId="{0DDBFB76-1BC4-412C-9BDB-FAF72A6A8217}" srcOrd="1" destOrd="0" presId="urn:microsoft.com/office/officeart/2005/8/layout/hList3"/>
    <dgm:cxn modelId="{541183C1-75CF-4B19-9AB5-BD6DF76866E6}" type="presParOf" srcId="{2599E68D-A472-4347-AD17-75DBA4AC0B42}" destId="{9ED9350F-42EF-4F8B-B128-90B1135EE45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E7FF0D-CAE6-4F17-80CF-9BD1E6EABD46}">
      <dsp:nvSpPr>
        <dsp:cNvPr id="0" name=""/>
        <dsp:cNvSpPr/>
      </dsp:nvSpPr>
      <dsp:spPr>
        <a:xfrm>
          <a:off x="2438388" y="2931628"/>
          <a:ext cx="4555508" cy="2173771"/>
        </a:xfrm>
        <a:prstGeom prst="ellipse">
          <a:avLst/>
        </a:prstGeom>
        <a:solidFill>
          <a:srgbClr val="8ADA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</a:rPr>
            <a:t>Объем дотаций на выравнивание бюджетной обеспеченности поселений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2020 – 271 482,5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2021 – 271 482,5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2022 – 271 482,5</a:t>
          </a:r>
          <a:endParaRPr lang="ru-RU" sz="1800" b="1" kern="1200" dirty="0">
            <a:solidFill>
              <a:srgbClr val="002060"/>
            </a:solidFill>
          </a:endParaRPr>
        </a:p>
      </dsp:txBody>
      <dsp:txXfrm>
        <a:off x="2438388" y="2931628"/>
        <a:ext cx="4555508" cy="2173771"/>
      </dsp:txXfrm>
    </dsp:sp>
    <dsp:sp modelId="{4A5566E2-C3C8-44F5-8D26-6F5ABB012E9D}">
      <dsp:nvSpPr>
        <dsp:cNvPr id="0" name=""/>
        <dsp:cNvSpPr/>
      </dsp:nvSpPr>
      <dsp:spPr>
        <a:xfrm rot="11546428">
          <a:off x="1169012" y="3082402"/>
          <a:ext cx="1415788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6B435-A6EE-4A61-B267-B4650B114A48}">
      <dsp:nvSpPr>
        <dsp:cNvPr id="0" name=""/>
        <dsp:cNvSpPr/>
      </dsp:nvSpPr>
      <dsp:spPr>
        <a:xfrm>
          <a:off x="-65982" y="2161742"/>
          <a:ext cx="2503231" cy="2155847"/>
        </a:xfrm>
        <a:prstGeom prst="roundRect">
          <a:avLst>
            <a:gd name="adj" fmla="val 10000"/>
          </a:avLst>
        </a:prstGeom>
        <a:solidFill>
          <a:srgbClr val="FF33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Средства бюджета района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2020 – 99 416,8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2021 – 98 197,2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2021 – 98 197,2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-65982" y="2161742"/>
        <a:ext cx="2503231" cy="2155847"/>
      </dsp:txXfrm>
    </dsp:sp>
    <dsp:sp modelId="{D80A0FBB-2668-41BC-85EF-B2308F32E4F1}">
      <dsp:nvSpPr>
        <dsp:cNvPr id="0" name=""/>
        <dsp:cNvSpPr/>
      </dsp:nvSpPr>
      <dsp:spPr>
        <a:xfrm rot="13629255">
          <a:off x="2398975" y="2393000"/>
          <a:ext cx="897109" cy="83069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4D9D9-84E1-4B31-8C87-2157E4BB4BFA}">
      <dsp:nvSpPr>
        <dsp:cNvPr id="0" name=""/>
        <dsp:cNvSpPr/>
      </dsp:nvSpPr>
      <dsp:spPr>
        <a:xfrm>
          <a:off x="27867" y="476"/>
          <a:ext cx="3455420" cy="1652066"/>
        </a:xfrm>
        <a:prstGeom prst="roundRect">
          <a:avLst>
            <a:gd name="adj" fmla="val 1000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субсидий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7867" y="476"/>
        <a:ext cx="3455420" cy="1652066"/>
      </dsp:txXfrm>
    </dsp:sp>
    <dsp:sp modelId="{3CA8152C-1DA2-4C11-BCB3-0643F73B36B3}">
      <dsp:nvSpPr>
        <dsp:cNvPr id="0" name=""/>
        <dsp:cNvSpPr/>
      </dsp:nvSpPr>
      <dsp:spPr>
        <a:xfrm rot="15835809">
          <a:off x="3376459" y="1676064"/>
          <a:ext cx="2001678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0CB07-31BD-4321-B8F0-C02A49E79298}">
      <dsp:nvSpPr>
        <dsp:cNvPr id="0" name=""/>
        <dsp:cNvSpPr/>
      </dsp:nvSpPr>
      <dsp:spPr>
        <a:xfrm>
          <a:off x="3344195" y="688"/>
          <a:ext cx="2065083" cy="1652066"/>
        </a:xfrm>
        <a:prstGeom prst="roundRect">
          <a:avLst>
            <a:gd name="adj" fmla="val 1000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2020 – 113 007,4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2021 – 114 227,0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2022 – 114 227,0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3344195" y="688"/>
        <a:ext cx="2065083" cy="1652066"/>
      </dsp:txXfrm>
    </dsp:sp>
    <dsp:sp modelId="{02ECA204-7A90-4BCE-B05D-56D3EFDE74C0}">
      <dsp:nvSpPr>
        <dsp:cNvPr id="0" name=""/>
        <dsp:cNvSpPr/>
      </dsp:nvSpPr>
      <dsp:spPr>
        <a:xfrm rot="18688728">
          <a:off x="5313131" y="1917098"/>
          <a:ext cx="2307441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0D9DF-E4EA-45E7-A8EC-E62E6163F7A0}">
      <dsp:nvSpPr>
        <dsp:cNvPr id="0" name=""/>
        <dsp:cNvSpPr/>
      </dsp:nvSpPr>
      <dsp:spPr>
        <a:xfrm>
          <a:off x="5903071" y="361703"/>
          <a:ext cx="2631328" cy="165206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Дотации на выравнивание бюджетной обеспеченности поселений за счет субвенций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5903071" y="361703"/>
        <a:ext cx="2631328" cy="1652066"/>
      </dsp:txXfrm>
    </dsp:sp>
    <dsp:sp modelId="{7E72DDDF-8EE9-4600-9543-8E6CBB78A15C}">
      <dsp:nvSpPr>
        <dsp:cNvPr id="0" name=""/>
        <dsp:cNvSpPr/>
      </dsp:nvSpPr>
      <dsp:spPr>
        <a:xfrm rot="20227354">
          <a:off x="6439253" y="2733827"/>
          <a:ext cx="1174793" cy="61952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27CFF-7E42-4066-B4BD-68D7A2E9DAAB}">
      <dsp:nvSpPr>
        <dsp:cNvPr id="0" name=""/>
        <dsp:cNvSpPr/>
      </dsp:nvSpPr>
      <dsp:spPr>
        <a:xfrm>
          <a:off x="6535299" y="1989200"/>
          <a:ext cx="2065083" cy="165206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2020 – 59 058,3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2021 – 59 058,3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2022 – 59 058,3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6535299" y="1989200"/>
        <a:ext cx="2065083" cy="16520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EB0375-E99F-4660-99FF-DDDD727E931A}">
      <dsp:nvSpPr>
        <dsp:cNvPr id="0" name=""/>
        <dsp:cNvSpPr/>
      </dsp:nvSpPr>
      <dsp:spPr>
        <a:xfrm rot="5400000">
          <a:off x="-224139" y="224139"/>
          <a:ext cx="1494261" cy="104598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Цель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24139" y="224139"/>
        <a:ext cx="1494261" cy="1045983"/>
      </dsp:txXfrm>
    </dsp:sp>
    <dsp:sp modelId="{D2C60A56-49C8-4381-8A5D-D835FFEDA0F7}">
      <dsp:nvSpPr>
        <dsp:cNvPr id="0" name=""/>
        <dsp:cNvSpPr/>
      </dsp:nvSpPr>
      <dsp:spPr>
        <a:xfrm rot="5400000">
          <a:off x="4283176" y="-3237191"/>
          <a:ext cx="937829" cy="7412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поддержание долговой нагрузки на бюджет района в пределах установленных бюджетным законодательством и обеспечение рационального использования привлеченных (заемных) средств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283176" y="-3237191"/>
        <a:ext cx="937829" cy="7412216"/>
      </dsp:txXfrm>
    </dsp:sp>
    <dsp:sp modelId="{2F0DF47D-C112-4496-98DF-7F28EECC8147}">
      <dsp:nvSpPr>
        <dsp:cNvPr id="0" name=""/>
        <dsp:cNvSpPr/>
      </dsp:nvSpPr>
      <dsp:spPr>
        <a:xfrm rot="5400000">
          <a:off x="-224139" y="1519532"/>
          <a:ext cx="1494261" cy="1045983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Задачи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24139" y="1519532"/>
        <a:ext cx="1494261" cy="1045983"/>
      </dsp:txXfrm>
    </dsp:sp>
    <dsp:sp modelId="{16322999-E67C-47F5-A9AA-162FD5DC2234}">
      <dsp:nvSpPr>
        <dsp:cNvPr id="0" name=""/>
        <dsp:cNvSpPr/>
      </dsp:nvSpPr>
      <dsp:spPr>
        <a:xfrm rot="5400000">
          <a:off x="4366686" y="-2025307"/>
          <a:ext cx="770809" cy="7412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эффективно осуществлять муниципальные заимствования;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сохранять оптимальную долговую нагрузку на бюджет района 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4366686" y="-2025307"/>
        <a:ext cx="770809" cy="7412216"/>
      </dsp:txXfrm>
    </dsp:sp>
    <dsp:sp modelId="{C213A020-1B59-447C-97DE-C8549220F8C6}">
      <dsp:nvSpPr>
        <dsp:cNvPr id="0" name=""/>
        <dsp:cNvSpPr/>
      </dsp:nvSpPr>
      <dsp:spPr>
        <a:xfrm rot="5400000">
          <a:off x="-224139" y="2738741"/>
          <a:ext cx="1494261" cy="104598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224139" y="2738741"/>
        <a:ext cx="1494261" cy="1045983"/>
      </dsp:txXfrm>
    </dsp:sp>
    <dsp:sp modelId="{AA204549-F2FF-41EC-B541-E7F2C87F5220}">
      <dsp:nvSpPr>
        <dsp:cNvPr id="0" name=""/>
        <dsp:cNvSpPr/>
      </dsp:nvSpPr>
      <dsp:spPr>
        <a:xfrm rot="5400000">
          <a:off x="3239687" y="320894"/>
          <a:ext cx="3024807" cy="74122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необходимого объема муниципальных заимствований, способных обеспечить решение социально-экономических задач развития района, не допустив при этом необоснованного роста муниципального долга и повышения рисков неисполнения долговых обязательств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привлечение в 2020-2022 годах заемные средства на покрытие дефицита бюджета, а также на финансирование мероприятий по осуществлению досрочного завоза продукции (товаров) в населенные пункты на территории Кондинского района с ограниченными сроками завоза грузов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размещение информации о муниципальном долге в СМИ 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3239687" y="320894"/>
        <a:ext cx="3024807" cy="741221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F24484-6D16-4250-9152-8ED9E006002A}">
      <dsp:nvSpPr>
        <dsp:cNvPr id="0" name=""/>
        <dsp:cNvSpPr/>
      </dsp:nvSpPr>
      <dsp:spPr>
        <a:xfrm>
          <a:off x="0" y="-46412"/>
          <a:ext cx="8610600" cy="202668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Учитывая результаты работы в данном направлении за 2018 -2019 годы, практика применения механизмов инициативного бюджетирования будет продолжена и в предстоящем периоде 2020-2022 годы.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Кондинский район намерен участвовать в конкурсах по поддержке гражданских инициатив,  проводимых на уровне автономного округа</a:t>
          </a:r>
        </a:p>
      </dsp:txBody>
      <dsp:txXfrm>
        <a:off x="0" y="-46412"/>
        <a:ext cx="8610600" cy="2026685"/>
      </dsp:txXfrm>
    </dsp:sp>
    <dsp:sp modelId="{83DF1F0B-32F5-4287-B082-43F129F99D98}">
      <dsp:nvSpPr>
        <dsp:cNvPr id="0" name=""/>
        <dsp:cNvSpPr/>
      </dsp:nvSpPr>
      <dsp:spPr>
        <a:xfrm>
          <a:off x="0" y="1637604"/>
          <a:ext cx="4305299" cy="3467795"/>
        </a:xfrm>
        <a:prstGeom prst="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 2020 году будет проведен конкурсный отбор проектов «Народный бюджет», представленных жителями поселений района, в соответствии с установленным Порядком.</a:t>
          </a:r>
          <a:endParaRPr lang="ru-RU" sz="18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637604"/>
        <a:ext cx="4305299" cy="3467795"/>
      </dsp:txXfrm>
    </dsp:sp>
    <dsp:sp modelId="{0DDBFB76-1BC4-412C-9BDB-FAF72A6A8217}">
      <dsp:nvSpPr>
        <dsp:cNvPr id="0" name=""/>
        <dsp:cNvSpPr/>
      </dsp:nvSpPr>
      <dsp:spPr>
        <a:xfrm>
          <a:off x="4305300" y="1670856"/>
          <a:ext cx="4305299" cy="3340169"/>
        </a:xfrm>
        <a:prstGeom prst="rect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Кроме того, в бюджете Кондинского района на 2020-2022 годы на реализацию проектов инициативного бюджетирования за счет средств бюджета автономного округа  предусмотрены иные межбюджетные трансферты на содействие развитию исторических и иных местных традиций (приуроченные к юбилейным датам населенных пунктов)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2020 год – 1 500,0 тыс. рублей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 – 100,0 тыс. рублей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2022 год – 1 800,0 тыс. рублей</a:t>
          </a:r>
          <a:endParaRPr lang="ru-RU" sz="18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05300" y="1670856"/>
        <a:ext cx="4305299" cy="3340169"/>
      </dsp:txXfrm>
    </dsp:sp>
    <dsp:sp modelId="{9ED9350F-42EF-4F8B-B128-90B1135EE45B}">
      <dsp:nvSpPr>
        <dsp:cNvPr id="0" name=""/>
        <dsp:cNvSpPr/>
      </dsp:nvSpPr>
      <dsp:spPr>
        <a:xfrm flipV="1">
          <a:off x="0" y="5103849"/>
          <a:ext cx="8610600" cy="47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2A3E5-050E-4514-9BFF-466024F54780}" type="datetimeFigureOut">
              <a:rPr lang="ru-RU" smtClean="0"/>
              <a:pPr/>
              <a:t>29.10.2019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09C10-C0D2-491D-8D81-FF2195B8F3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2068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08B83-9EDC-4251-A507-2B6A67251E80}" type="datetimeFigureOut">
              <a:rPr lang="ru-RU" smtClean="0"/>
              <a:pPr/>
              <a:t>29.10.2019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B2471-63FE-47A3-B743-09358E4AD1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737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0596C3-F3A0-4555-B144-AB1CDDF10408}" type="slidenum">
              <a:rPr lang="ru-RU" smtClean="0"/>
              <a:pPr/>
              <a:t>55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26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8065FE-0035-46D5-958C-1B2A5EB6696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9937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120063-126B-4E1A-902E-46E9CF205E8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617185-9DD2-49AF-A53B-EE99CB2840F8}" type="slidenum">
              <a:rPr lang="ru-RU" altLang="ru-RU" smtClean="0">
                <a:solidFill>
                  <a:srgbClr val="000000"/>
                </a:solidFill>
              </a:rPr>
              <a:pPr/>
              <a:t>48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B2471-63FE-47A3-B743-09358E4AD157}" type="slidenum">
              <a:rPr lang="ru-RU" smtClean="0"/>
              <a:pPr/>
              <a:t>51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C6CD3-45E8-4F0B-8375-54AEC65576C0}" type="datetime1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CC830-594E-4E56-B8CA-6B1DB07CC1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6B7DF-F394-412E-A130-9848AC27646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bk object 17"/>
          <p:cNvSpPr/>
          <p:nvPr/>
        </p:nvSpPr>
        <p:spPr>
          <a:xfrm>
            <a:off x="595313" y="1968500"/>
            <a:ext cx="7678737" cy="1504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" name="bk object 18"/>
          <p:cNvSpPr/>
          <p:nvPr/>
        </p:nvSpPr>
        <p:spPr>
          <a:xfrm>
            <a:off x="7386638" y="1936750"/>
            <a:ext cx="1058862" cy="1504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6" name="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3FFC87-2549-49CD-9C9D-4EB8F1FC4C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035356-F3A4-4AC9-8535-49A4104840EC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bk object 17"/>
          <p:cNvSpPr/>
          <p:nvPr/>
        </p:nvSpPr>
        <p:spPr>
          <a:xfrm>
            <a:off x="0" y="0"/>
            <a:ext cx="9144000" cy="1249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D5D38C-9E48-4BF3-B037-B203F2F796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864ACD-D7E0-43F8-8D2E-C76AB77E8AF4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C0C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8FC32-6067-4961-A917-E60762C539D7}" type="datetime1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2E650-7813-44A8-A59D-8D9A615417B4}" type="datetime1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595883" y="1969007"/>
            <a:ext cx="7677911" cy="1504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386828" y="1937004"/>
            <a:ext cx="1059179" cy="1504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E0A0D-2248-427F-A845-05D5A5F191DD}" type="datetime1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0" y="50"/>
            <a:ext cx="9143939" cy="1249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D058F-01A0-4BBA-A334-322E2C834BC1}" type="datetime1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44FBD-0C1F-4A6B-B8B5-EFC3A18396DC}" type="datetime1">
              <a:rPr lang="en-US" smtClean="0"/>
              <a:pPr>
                <a:defRPr/>
              </a:pPr>
              <a:t>10/29/2019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80FDD-9FB4-4B84-A2B6-31C0BF5908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989D3-A39D-4ADC-861B-E86BF9AF5A00}" type="datetime1">
              <a:rPr lang="en-US" smtClean="0"/>
              <a:pPr>
                <a:defRPr/>
              </a:pPr>
              <a:t>10/29/2019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ED4CE-80A5-46EE-8FF9-30E637E042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F5F04-1A0C-4170-9D4D-76DE135239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509D-0C25-4E1D-8260-14CE7C91E815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4000" b="1" i="0">
                <a:solidFill>
                  <a:srgbClr val="0C0C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45599-1307-4511-AE4F-965F2BF422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65CA-8A0F-47F3-973E-35FD60AA93CF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057" y="-17780"/>
            <a:ext cx="8485885" cy="895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31060" y="1700910"/>
            <a:ext cx="5881878" cy="2449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C0C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0A486-11B5-4D7E-A569-566960F2B737}" type="datetime1">
              <a:rPr lang="en-US" smtClean="0"/>
              <a:pPr/>
              <a:t>10/29/2019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6" r:id="rId6"/>
    <p:sldLayoutId id="2147483688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7" name="Holder 2"/>
          <p:cNvSpPr>
            <a:spLocks noGrp="1"/>
          </p:cNvSpPr>
          <p:nvPr>
            <p:ph type="title"/>
          </p:nvPr>
        </p:nvSpPr>
        <p:spPr bwMode="auto">
          <a:xfrm>
            <a:off x="328613" y="-17463"/>
            <a:ext cx="8486775" cy="89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8" name="Holder 3"/>
          <p:cNvSpPr>
            <a:spLocks noGrp="1"/>
          </p:cNvSpPr>
          <p:nvPr>
            <p:ph type="body" idx="1"/>
          </p:nvPr>
        </p:nvSpPr>
        <p:spPr bwMode="auto">
          <a:xfrm>
            <a:off x="1630363" y="1700213"/>
            <a:ext cx="58832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6CFDAE-5335-458A-9A65-6729FF770C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68359C-B1C0-42AB-8B68-118F7911E17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2.png"/><Relationship Id="rId21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1.jpe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.jpe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47.jpe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3.jpeg"/><Relationship Id="rId7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.jpe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.jpeg"/><Relationship Id="rId7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9.jpeg"/><Relationship Id="rId7" Type="http://schemas.openxmlformats.org/officeDocument/2006/relationships/image" Target="../media/image26.png"/><Relationship Id="rId12" Type="http://schemas.openxmlformats.org/officeDocument/2006/relationships/image" Target="../media/image86.png"/><Relationship Id="rId17" Type="http://schemas.openxmlformats.org/officeDocument/2006/relationships/image" Target="../media/image90.jpeg"/><Relationship Id="rId2" Type="http://schemas.openxmlformats.org/officeDocument/2006/relationships/image" Target="../media/image78.jpe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15.png"/><Relationship Id="rId15" Type="http://schemas.openxmlformats.org/officeDocument/2006/relationships/image" Target="../media/image88.jpe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png"/><Relationship Id="rId1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png"/><Relationship Id="rId3" Type="http://schemas.openxmlformats.org/officeDocument/2006/relationships/image" Target="../media/image67.png"/><Relationship Id="rId7" Type="http://schemas.openxmlformats.org/officeDocument/2006/relationships/image" Target="../media/image96.png"/><Relationship Id="rId12" Type="http://schemas.openxmlformats.org/officeDocument/2006/relationships/image" Target="../media/image9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6.jpe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22.png"/><Relationship Id="rId1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7.jpeg"/><Relationship Id="rId4" Type="http://schemas.openxmlformats.org/officeDocument/2006/relationships/image" Target="../media/image104.jpeg"/><Relationship Id="rId9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1.jpeg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" Type="http://schemas.openxmlformats.org/officeDocument/2006/relationships/image" Target="../media/image95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6.jpeg"/><Relationship Id="rId2" Type="http://schemas.openxmlformats.org/officeDocument/2006/relationships/image" Target="../media/image116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5" Type="http://schemas.openxmlformats.org/officeDocument/2006/relationships/image" Target="../media/image118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31" Type="http://schemas.openxmlformats.org/officeDocument/2006/relationships/image" Target="../media/image143.png"/><Relationship Id="rId4" Type="http://schemas.openxmlformats.org/officeDocument/2006/relationships/image" Target="../media/image117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6781800" y="2743200"/>
            <a:ext cx="790955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65647" y="3384803"/>
            <a:ext cx="790955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1631060" y="609600"/>
            <a:ext cx="5881878" cy="44935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9695" marR="5080" algn="ctr"/>
            <a:r>
              <a:rPr lang="ru-RU" sz="3600" spc="-20" dirty="0" smtClean="0"/>
              <a:t>Бюджет для граждан </a:t>
            </a:r>
            <a:r>
              <a:rPr lang="ru-RU" sz="3600" spc="-5" dirty="0" smtClean="0"/>
              <a:t>по  </a:t>
            </a:r>
            <a:r>
              <a:rPr lang="ru-RU" sz="3600" spc="-10" dirty="0" smtClean="0"/>
              <a:t>проекту </a:t>
            </a:r>
            <a:r>
              <a:rPr lang="ru-RU" sz="3600" spc="-40" dirty="0" smtClean="0"/>
              <a:t>бюджета</a:t>
            </a:r>
          </a:p>
          <a:p>
            <a:pPr marL="99695" marR="5080" algn="ctr">
              <a:lnSpc>
                <a:spcPct val="100000"/>
              </a:lnSpc>
            </a:pPr>
            <a:r>
              <a:rPr lang="ru-RU" sz="3600" spc="-40" dirty="0" smtClean="0"/>
              <a:t>муниципального образования Кондинский район на 2020 год и на плановый период </a:t>
            </a:r>
          </a:p>
          <a:p>
            <a:pPr marL="99695" marR="5080" algn="ctr">
              <a:lnSpc>
                <a:spcPct val="100000"/>
              </a:lnSpc>
            </a:pPr>
            <a:r>
              <a:rPr lang="ru-RU" sz="3600" spc="-40" dirty="0" smtClean="0"/>
              <a:t>2021 и 2022 годов</a:t>
            </a:r>
            <a:endParaRPr lang="ru-RU" sz="3600" spc="-80" dirty="0" smtClean="0"/>
          </a:p>
          <a:p>
            <a:pPr marL="99695" marR="5080" algn="ctr">
              <a:lnSpc>
                <a:spcPct val="100000"/>
              </a:lnSpc>
            </a:pPr>
            <a:endParaRPr lang="ru-RU" spc="-40" dirty="0" smtClean="0"/>
          </a:p>
        </p:txBody>
      </p:sp>
      <p:sp>
        <p:nvSpPr>
          <p:cNvPr id="11" name="object 11"/>
          <p:cNvSpPr txBox="1"/>
          <p:nvPr/>
        </p:nvSpPr>
        <p:spPr>
          <a:xfrm>
            <a:off x="5794628" y="4876800"/>
            <a:ext cx="289217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" algn="ctr">
              <a:lnSpc>
                <a:spcPct val="100000"/>
              </a:lnSpc>
            </a:pPr>
            <a:r>
              <a:rPr lang="ru-RU" sz="1800" b="1" spc="-5" dirty="0" smtClean="0">
                <a:latin typeface="Times New Roman"/>
                <a:cs typeface="Times New Roman"/>
              </a:rPr>
              <a:t>Комитет по финансам и налоговой политике администрации Кондинского района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74420"/>
            <a:ext cx="801979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3600" marR="5080" indent="-251079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Динамика и структура налоговых доходов бюджета Кондинского района на 2018-2022 годы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2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57200" y="1397000"/>
          <a:ext cx="81534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74420"/>
            <a:ext cx="801979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600" marR="5080" indent="-251079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Динамика неналоговых доходов бюджета Кондинского   района на 2018-2022 годы 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2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04800" y="1066800"/>
          <a:ext cx="861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0" y="74420"/>
            <a:ext cx="801979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600" marR="5080" indent="-251079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Динамика безвозмездных поступлений в бюджет  Кондинского района на 2018 – 2022 годы  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2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447800"/>
          <a:ext cx="8686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5"/>
          <p:cNvSpPr txBox="1">
            <a:spLocks/>
          </p:cNvSpPr>
          <p:nvPr/>
        </p:nvSpPr>
        <p:spPr>
          <a:xfrm>
            <a:off x="914400" y="-17780"/>
            <a:ext cx="7900542" cy="1292405"/>
          </a:xfrm>
          <a:prstGeom prst="rect">
            <a:avLst/>
          </a:prstGeom>
        </p:spPr>
        <p:txBody>
          <a:bodyPr vert="horz" wrap="square" lIns="0" tIns="182626" rIns="0" bIns="0" rtlCol="0">
            <a:spAutoFit/>
          </a:bodyPr>
          <a:lstStyle/>
          <a:p>
            <a:pPr marL="171958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Программный</a:t>
            </a:r>
            <a:r>
              <a:rPr kumimoji="0" lang="ru-RU" sz="2400" b="1" i="0" u="none" strike="noStrike" kern="0" cap="none" spc="-55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бюджет</a:t>
            </a:r>
          </a:p>
          <a:p>
            <a:pPr marL="171958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spc="-55" dirty="0" smtClean="0">
                <a:solidFill>
                  <a:srgbClr val="0000FF"/>
                </a:solidFill>
                <a:latin typeface="Times New Roman"/>
                <a:ea typeface="+mj-ea"/>
                <a:cs typeface="Times New Roman"/>
              </a:rPr>
              <a:t>Доля расходов в рамках муниципальных программ в 2020 году составляет 99,4 %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685800" y="1524000"/>
          <a:ext cx="8077200" cy="483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013703" y="28955"/>
            <a:ext cx="790955" cy="1121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3000" y="228600"/>
            <a:ext cx="7772400" cy="931537"/>
          </a:xfrm>
          <a:prstGeom prst="rect">
            <a:avLst/>
          </a:prstGeom>
        </p:spPr>
        <p:txBody>
          <a:bodyPr vert="horz" wrap="square" lIns="0" tIns="191008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</a:rPr>
              <a:t>Увеличение ФОТ в 2020 году 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без учета целевых межбюджетных трансфертов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65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0" name="AutoShape 2" descr="http://www.rabochy-put.ru/upload/iblock/96f/3712311170ff12207cae056ea01bd145078b3e7d24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object 7"/>
          <p:cNvSpPr/>
          <p:nvPr/>
        </p:nvSpPr>
        <p:spPr>
          <a:xfrm>
            <a:off x="533400" y="1219200"/>
            <a:ext cx="5181600" cy="175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33400" y="1524000"/>
            <a:ext cx="51054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Увеличение ФОТ на обеспечение достигнутого уровня соотношения, установленного Указами Президента Российской Федерации от 2012 года по отдельным категориям работников (5%)</a:t>
            </a:r>
          </a:p>
          <a:p>
            <a:pPr marL="12700" marR="5080" algn="ctr">
              <a:lnSpc>
                <a:spcPct val="100000"/>
              </a:lnSpc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object 7"/>
          <p:cNvSpPr/>
          <p:nvPr/>
        </p:nvSpPr>
        <p:spPr>
          <a:xfrm>
            <a:off x="533400" y="2971800"/>
            <a:ext cx="51816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8"/>
          <p:cNvSpPr txBox="1"/>
          <p:nvPr/>
        </p:nvSpPr>
        <p:spPr>
          <a:xfrm>
            <a:off x="533400" y="3200400"/>
            <a:ext cx="5029200" cy="13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Увеличение на индексацию ФОТ по иным категориям работников, не подпадающим под действие Указов Президента Российской Федерации от 2012 года (3,8%)</a:t>
            </a:r>
          </a:p>
          <a:p>
            <a:pPr algn="ctr"/>
            <a:endParaRPr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55"/>
          <p:cNvSpPr/>
          <p:nvPr/>
        </p:nvSpPr>
        <p:spPr>
          <a:xfrm>
            <a:off x="6934200" y="1066800"/>
            <a:ext cx="2209800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endParaRPr lang="ru-RU" sz="2000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spc="-5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16,9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млн.рублей</a:t>
            </a:r>
            <a:endParaRPr sz="2000" dirty="0"/>
          </a:p>
        </p:txBody>
      </p:sp>
      <p:sp>
        <p:nvSpPr>
          <p:cNvPr id="16" name="object 55"/>
          <p:cNvSpPr/>
          <p:nvPr/>
        </p:nvSpPr>
        <p:spPr>
          <a:xfrm>
            <a:off x="6934200" y="2667000"/>
            <a:ext cx="2209800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20,7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млн.рублей</a:t>
            </a:r>
            <a:endParaRPr sz="2000" dirty="0"/>
          </a:p>
        </p:txBody>
      </p:sp>
      <p:sp>
        <p:nvSpPr>
          <p:cNvPr id="17" name="object 7"/>
          <p:cNvSpPr/>
          <p:nvPr/>
        </p:nvSpPr>
        <p:spPr>
          <a:xfrm>
            <a:off x="533400" y="4648200"/>
            <a:ext cx="5181600" cy="1676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8"/>
          <p:cNvSpPr txBox="1"/>
          <p:nvPr/>
        </p:nvSpPr>
        <p:spPr>
          <a:xfrm>
            <a:off x="609600" y="5105400"/>
            <a:ext cx="5029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доплату до установленного с 01 января 2020 года МРОТ (26 686,00 рублей) </a:t>
            </a:r>
            <a:endParaRPr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bject 55"/>
          <p:cNvSpPr/>
          <p:nvPr/>
        </p:nvSpPr>
        <p:spPr>
          <a:xfrm>
            <a:off x="6934200" y="4419600"/>
            <a:ext cx="2209800" cy="198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19,9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млн.рублей</a:t>
            </a:r>
            <a:endParaRPr sz="2000" dirty="0"/>
          </a:p>
        </p:txBody>
      </p:sp>
      <p:sp>
        <p:nvSpPr>
          <p:cNvPr id="20" name="object 55"/>
          <p:cNvSpPr/>
          <p:nvPr/>
        </p:nvSpPr>
        <p:spPr>
          <a:xfrm>
            <a:off x="5715000" y="1371600"/>
            <a:ext cx="1600200" cy="1295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373,5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шт.ед.</a:t>
            </a:r>
            <a:endParaRPr sz="2000" dirty="0"/>
          </a:p>
        </p:txBody>
      </p:sp>
      <p:sp>
        <p:nvSpPr>
          <p:cNvPr id="21" name="object 55"/>
          <p:cNvSpPr/>
          <p:nvPr/>
        </p:nvSpPr>
        <p:spPr>
          <a:xfrm>
            <a:off x="5715000" y="3124200"/>
            <a:ext cx="1600200" cy="1295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969,0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шт.ед.</a:t>
            </a:r>
            <a:endParaRPr sz="2000" dirty="0"/>
          </a:p>
        </p:txBody>
      </p:sp>
      <p:sp>
        <p:nvSpPr>
          <p:cNvPr id="22" name="object 55"/>
          <p:cNvSpPr/>
          <p:nvPr/>
        </p:nvSpPr>
        <p:spPr>
          <a:xfrm>
            <a:off x="5638800" y="4800600"/>
            <a:ext cx="1600200" cy="1295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ts val="2500"/>
              </a:lnSpc>
            </a:pPr>
            <a:endParaRPr lang="ru-RU" b="1" spc="-5" dirty="0" smtClean="0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362,5 </a:t>
            </a:r>
          </a:p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шт.ед.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0" algn="ctr">
              <a:lnSpc>
                <a:spcPct val="100000"/>
              </a:lnSpc>
            </a:pPr>
            <a:r>
              <a:rPr sz="2400" spc="-20" dirty="0">
                <a:solidFill>
                  <a:srgbClr val="0000FF"/>
                </a:solidFill>
              </a:rPr>
              <a:t>Структура </a:t>
            </a:r>
            <a:r>
              <a:rPr sz="2400" spc="-55" dirty="0">
                <a:solidFill>
                  <a:srgbClr val="0000FF"/>
                </a:solidFill>
              </a:rPr>
              <a:t>расходов</a:t>
            </a:r>
            <a:r>
              <a:rPr sz="2400" spc="-60" dirty="0">
                <a:solidFill>
                  <a:srgbClr val="0000FF"/>
                </a:solidFill>
              </a:rPr>
              <a:t> </a:t>
            </a:r>
            <a:r>
              <a:rPr sz="2400" spc="-40" dirty="0">
                <a:solidFill>
                  <a:srgbClr val="0000FF"/>
                </a:solidFill>
              </a:rPr>
              <a:t>бюджета</a:t>
            </a:r>
            <a:endParaRPr sz="2400" dirty="0">
              <a:solidFill>
                <a:srgbClr val="0000FF"/>
              </a:solidFill>
            </a:endParaRP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sz="half" idx="1"/>
          </p:nvPr>
        </p:nvGraphicFramePr>
        <p:xfrm>
          <a:off x="457200" y="609600"/>
          <a:ext cx="8458200" cy="574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5" name="object 45"/>
          <p:cNvSpPr/>
          <p:nvPr/>
        </p:nvSpPr>
        <p:spPr>
          <a:xfrm>
            <a:off x="3037332" y="1277111"/>
            <a:ext cx="539495" cy="757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6" name="Picture 5" descr="Герб-3вариа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/>
          <p:nvPr/>
        </p:nvGraphicFramePr>
        <p:xfrm>
          <a:off x="609600" y="762000"/>
          <a:ext cx="8001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8600" y="152406"/>
          <a:ext cx="8686799" cy="6478474"/>
        </p:xfrm>
        <a:graphic>
          <a:graphicData uri="http://schemas.openxmlformats.org/drawingml/2006/table">
            <a:tbl>
              <a:tblPr/>
              <a:tblGrid>
                <a:gridCol w="550001"/>
                <a:gridCol w="4197811"/>
                <a:gridCol w="582356"/>
                <a:gridCol w="598531"/>
                <a:gridCol w="647061"/>
                <a:gridCol w="649082"/>
                <a:gridCol w="697614"/>
                <a:gridCol w="764343"/>
              </a:tblGrid>
              <a:tr h="12661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Сведения о целевых показателях, планируемых к достижению в результате реализации муниципальных программ в 2020 году и плановом периоде 2021 и 2022 годов</a:t>
                      </a: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37" marR="3737" marT="373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№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муниципальной программы/ Наименование целевых показателей, единица измерения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Значения показателя по годам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финансирования, тыс.руб.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01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 «Развитие муниципальной службы в Кондинском районе 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служащих, прошедших дополнительное профессиональное образование и имеющих высокий уровень профессиональных компетенций, от общей потребности, %</a:t>
                      </a:r>
                    </a:p>
                  </a:txBody>
                  <a:tcPr marL="3737" marR="3737" marT="37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346 789,5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357 344,9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343 828,6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граждан, получивших дополнительное пенсионное обеспечение, чел.</a:t>
                      </a:r>
                    </a:p>
                  </a:txBody>
                  <a:tcPr marL="3737" marR="3737" marT="37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 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служащих, прошедших диспансеризацию, от общей потребности, %</a:t>
                      </a:r>
                    </a:p>
                  </a:txBody>
                  <a:tcPr marL="3737" marR="3737" marT="37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661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 "Развитие образования в Кондинском районе на 2019-2025 годы и на период до 2030 года"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административно-управленческого и педагогического персонала общеобразовательных организаций, прошедших подготовку или повышение квалификации по программам менеджмента в образовании и (или) для работы в соответствии с федеральными государственными образовательными стандартами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2 946 374,1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1 901 961,4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1 902 878,9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Охват детей в возрасте от 5 до 18 лет программами дополнительного образования (удельный вес численности детей, получающих услуги дополнительного образования, в общей численности детей в возрасте от 5 до 18 лет)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Отношение среднего балла единого государственного экзамена (в расчете на 2 обязательных предмета) в 10% школ с лучшими результатами единого государственного экзамена к среднему баллу единого государственного экзамена (в расчете на 2 обязательных предмета) в 10% школ с худшими результатами единого государственного экзамена (раз)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 Кондинсого района, выделяемых негосударственным организациям, в том числе социально ориентированным некоммерческим организациям, на предоставление услуг (работ), в общем объеме средств бюджета Кондинского района, выделяемых на предоставление услуг в сфере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негосударственных, в том числе некоммерческих, организаций, предоставляющих услуги в сфере образования, в общем числе организаций, предоставляющих услуги в сфере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общеобразовательных организаций, соответствующих современным требованиям обучения, в общем количестве муниципальных общеобразовательных организаций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обучающихся, вовлеченных в деятельность общественных объединений, в т.ч. волонтерских и добровольческих (человек) (накопительным итогом)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8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 в возрасте от 6 до 17 лет (включительно), охваченных всеми формами отдыха и оздоровления, от общей численности детей, нуждающихся в оздоровлении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Отношение численности детей в возрасте от 0 до 3 лет, получающих дошкольное образование в текущем году, к сумме численности детей в возрасте от 0 до 3 лет, получающих дошкольное образование в текущем году и численности детей в возрасте от 0 до 3 лет, находящихся в очереди на получение в текущем году дошкольного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89,6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92,8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Обеспеченность детей дошкольного возраста местами в дошкольных образовательных организациях (количество Распоряжение разместить на официальном сайте органов местного самоуправления муниципального образования Кондинский район на 1000 детей)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888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образовательных организаций, реализующих программы общего образования, здания которых находятся в аварийном состоянии или требуют капитального ремонта, в общей численности муниципальных образовательных организаций, реализующих программы общего образования (%)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46,7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33,3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20,0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8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обучающихся  в муниципальных общеобразовательных организациях, занимающихся в одну смену, в общей численности обучающихся в  муниципальных общеобразовательных организациях ( %)</a:t>
                      </a:r>
                    </a:p>
                  </a:txBody>
                  <a:tcPr marL="3737" marR="3737" marT="3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95,9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3737" marR="3737" marT="3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81000" y="152405"/>
          <a:ext cx="8534400" cy="6533507"/>
        </p:xfrm>
        <a:graphic>
          <a:graphicData uri="http://schemas.openxmlformats.org/drawingml/2006/table">
            <a:tbl>
              <a:tblPr/>
              <a:tblGrid>
                <a:gridCol w="151761"/>
                <a:gridCol w="4375751"/>
                <a:gridCol w="575423"/>
                <a:gridCol w="607040"/>
                <a:gridCol w="623903"/>
                <a:gridCol w="676596"/>
                <a:gridCol w="727184"/>
                <a:gridCol w="796742"/>
              </a:tblGrid>
              <a:tr h="15380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««Молодежь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Кондинского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района на 2019-2025 годы и на период до 2030 года»»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064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молодежи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возрасте от 14 до 35 лет, задействованной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мероприятиях общественных объединений, %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18 609,4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12 619,3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13 115,5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548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вовлеченных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добровольческую деятельность, %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75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получивших услуги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негосударственных,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том числе некоммерческих, организациях, в общем числе граждан, получивших услуги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сфере молодежной политики (%)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0,8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7579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бюджета, выделяемых немуниципальным организациям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предоставление (выполнение) услуг (работ) в сфере молодежной политики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общем объеме средств, предусмотренных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 реализацию таких услуг (работ), %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Среднее значение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80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4. «Укрепление межнационального и межконфессионального согласия, профилактика экстремизма в Кондинском районе на 2019-2025 годы и на период до 2030 года»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положительно оценивающих состояние межнациональных отношений в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районе,                            в общем количестве граждан, %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78,5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участников мероприятий, направленных на этнокультурное развитие народов России, проживающих в Кондинском районе, тыс. человек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0,160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0,165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0,170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участников мероприятий, направленных на укрепление общероссийского гражданского единства, проживающих в Кондинском районе, тыс. человек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0,546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0,552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0,557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 «Развитие культуры в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на 2019-2025 годы и на период до 2030 года»</a:t>
                      </a:r>
                    </a:p>
                  </a:txBody>
                  <a:tcPr marL="4501" marR="4501" marT="45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Число граждан, принимающих участие в культурной деятельности (% к базовому значению)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4,46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6,37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8,27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248 202,3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216 960,4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215 949,6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Число обращений к цифровым ресурсам культуры (% к базовому значению)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модельных библиотек в Ханты-Мансийском автономном округе - Югре на базе существующих общедоступных библиотек (единиц)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специалистов, прошедших повышение квалификации, (человек)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удовлетворенности жителей качеством услуг, предоставляемых учреждениями культуры Кондинского района (%) 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организаций культуры, получивших современное оборудование (единиц) 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 муниципального района, выделяемых немуниципальным организациям, в том числе социально ориентированным некоммерческим организациям, на предоставление услуг (работ) в общем объеме средств бюджета муниципального образования Кондинский район, выделяемых на предоставление услуг в сфере культуры от 0,2 до 15%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удовлетворенности граждан качеством услуг, предоставляемых архивным отделом администрации Кондинского района с  92 до 96,0%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93,5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 Кондинского района, участвующего в подготовке и проведении районных мероприятий, от общего количества населения Кондинского района (%) </a:t>
                      </a:r>
                    </a:p>
                  </a:txBody>
                  <a:tcPr marL="4501" marR="4501" marT="450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01" marR="4501" marT="45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228602"/>
          <a:ext cx="8610600" cy="6400797"/>
        </p:xfrm>
        <a:graphic>
          <a:graphicData uri="http://schemas.openxmlformats.org/drawingml/2006/table">
            <a:tbl>
              <a:tblPr/>
              <a:tblGrid>
                <a:gridCol w="2942001"/>
                <a:gridCol w="2942001"/>
                <a:gridCol w="408139"/>
                <a:gridCol w="419477"/>
                <a:gridCol w="419477"/>
                <a:gridCol w="454906"/>
                <a:gridCol w="488916"/>
                <a:gridCol w="535683"/>
              </a:tblGrid>
              <a:tr h="13482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 «Развитие физической культуры и спорта в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на 2019-2025 годы и на период до 2030 года»</a:t>
                      </a:r>
                    </a:p>
                  </a:txBody>
                  <a:tcPr marL="4076" marR="4076" marT="4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населения, систематически занимающегося физической культурой и спортом, в общей численности населения, %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154 351,6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152 076,8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154 559,2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обеспеченности населения спортивными сооружениями исходя из единовременной пропускной способности объектов спорта,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 граждан среднего возраста, систематически занимающегося физической культурой и спортом, в общей численности граждан среднего возраста, %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 старшего возраста, систематически занимающегося физической культурой и спортом, в общей численности граждан старшего возраста,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7,1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 и молодежи, систематически занимающегося физической культурой и спортом, в общей численности детей и молодежи,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4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данной категории населения,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19,3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94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 района, выполнивших нормативы Всероссийского физкультурно-спортивного комплекса «Готов к труду и обороне» (ГТО), в общей численности населения района, принявшего участие в выполнении нормативов ВФСК ГТО, %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из них учащихся и студентов,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спорта, в общем количестве занимающихся в организациях ведомственной принадлежности физической культуры и спорта,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Доля средств бюджета отрасли физической культуры и спорта, выделяемых немуниципальным организациям на  предоставление (выполнение) услуг (работ) в сфере физической культуры и спорта в общем объеме средств, предусмотренных на реализацию таких услуг (работ),  %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7. «Содействие развитию застройки населенных пунктов Кондинского района на 2019-2025 годы и на период до 2030 года»</a:t>
                      </a:r>
                    </a:p>
                  </a:txBody>
                  <a:tcPr marL="4076" marR="4076" marT="4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2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земельных участков в Едином государственном реестре недвижимости, с границами, установленными в соответствии с требованиями законодательства Российской Федерации, в общем количестве земельных участков, учтенном в Едином государственном реестре недвижимости.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земельных участков для которых проведена оценка (участков)  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 «Развитие агропромышленного комплекса и рынков сельскохозяйственной продукции, сырья и продовольствия в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Кондинском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районе на 2019-2025 годы и на период до 2030 года»</a:t>
                      </a:r>
                    </a:p>
                  </a:txBody>
                  <a:tcPr marL="4076" marR="4076" marT="40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Валовый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сбор овощей открытого грунта,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36 810,1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29 884,6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28 102,4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Производство скота и птицы на убой в хозяйствах всех категорий (в живом весе),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690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Производство молока в хозяйствах всех категорий,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1160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1180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Добыча (вылова) рыбы,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980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заготовки дикоросов, тонн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149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151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9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Отлов, транспортировка, учет, содержание, умерщвление, утилизация безнадзорных бродячих животных</a:t>
                      </a:r>
                    </a:p>
                  </a:txBody>
                  <a:tcPr marL="4076" marR="4076" marT="40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66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</a:t>
                      </a:r>
                    </a:p>
                  </a:txBody>
                  <a:tcPr marL="4076" marR="4076" marT="40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304800"/>
          <a:ext cx="8610600" cy="6385327"/>
        </p:xfrm>
        <a:graphic>
          <a:graphicData uri="http://schemas.openxmlformats.org/drawingml/2006/table">
            <a:tbl>
              <a:tblPr/>
              <a:tblGrid>
                <a:gridCol w="3124146"/>
                <a:gridCol w="3124146"/>
                <a:gridCol w="433408"/>
                <a:gridCol w="445447"/>
                <a:gridCol w="445447"/>
                <a:gridCol w="483069"/>
                <a:gridCol w="519185"/>
                <a:gridCol w="35752"/>
              </a:tblGrid>
              <a:tr h="65473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9. «Формирование на территории Кондинского района градостроительной документации на 2019-2025 годы и на период до 2030 года»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населенных пунктов Кондинского района, обеспеченных документами по планировке территорий (%, от общей площади территории) 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7 477,8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7 477,8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7 477,8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муниципальных образований Кондинского района, обеспеченных документами территориального планирования и документами градостроительного зонирования (%, от общей потребности) 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территориальных зон, сведения о границах которых внесены в Единый государственный реестр недвижимости, в общем количестве территориальных зон, установленных правилами землепользования и застройки, на территории Кондинского района (%, от общего количества территориальных зон) 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800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10. «Социально-экономическое развитие коренных малочисленных народов Севера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8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пользователей территориями традиционного природопользования (человек)</a:t>
                      </a:r>
                    </a:p>
                  </a:txBody>
                  <a:tcPr marL="4283" marR="4283" marT="42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147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149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7 823,6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7 823,6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7 823,6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из них количество пользователей территориями традиционного природопользования из числа коренных малочисленных народов Севера (человек)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114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8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национальных общин и организаций, осуществляющих традиционную хозяйственную деятельность  и занимающихся традиционными промыслами коренных малочисленных народов Севера (единиц)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Среднее значение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 «Обеспечение доступным и комфортным жильем жителей Кондинского района на 2019-2025 годы и на период до 2030 года»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Общий обьем ввода жилья, в млн кв.м.</a:t>
                      </a:r>
                    </a:p>
                  </a:txBody>
                  <a:tcPr marL="4283" marR="4283" marT="42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0,015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205 309,1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198 865,0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144 259,6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квадратных метров расселения аварийного жилищного фонда, в млн кв.м.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Число семей, улучшивших жилищные условия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2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Сохранение доли обеспеченных жилыми помещениями детей, оставшихся без попечения родителей, и лиц из числа детей, оставшихся без попечения родителей, состоявших на учете на получение жилого помещения, включая лиц в возрасте от 23 лет и старше, за отчетный год, в общей численности детей, оставшихся без попечения родителей, и лиц из их числа, состоящих на учете на получение жилого помещения, включая лиц в возрасте от 23 лет и старше (%)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освоения расходов в части администрирования,%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669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12. «Развитие жилищно-коммунального комплекса и повышение энергетической эффективности в Кондинском районе на 2019-2025 годы и на период до 2030 года»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33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 Кондинского района, обеспеченного качественной питьевой водой из систем централизованного водоснабжения *,%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75,7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221 929,5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167 226,8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153 160,0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доли заемных средств в общем объеме капитальных вложений в системы теплоснабжения, водоснабжения, водоотведения и очистки сточных вод**, 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площади жилищного фонда, обеспеченного всеми видами благоустройства, в общей площади жилищного фонда Кондинского района ***,%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36,1</a:t>
                      </a:r>
                    </a:p>
                  </a:txBody>
                  <a:tcPr marL="4283" marR="4283" marT="42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8267" y="609600"/>
            <a:ext cx="8657133" cy="57246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endParaRPr lang="ru-RU" sz="2000" b="1" i="1" dirty="0" smtClean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         </a:t>
            </a:r>
          </a:p>
          <a:p>
            <a:pPr marL="12700" algn="just">
              <a:lnSpc>
                <a:spcPct val="100000"/>
              </a:lnSpc>
            </a:pP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sz="2200" b="1" spc="-8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-10">
                <a:solidFill>
                  <a:srgbClr val="0000FF"/>
                </a:solidFill>
                <a:latin typeface="Times New Roman"/>
                <a:cs typeface="Times New Roman"/>
              </a:rPr>
              <a:t>соответствии</a:t>
            </a:r>
            <a:r>
              <a:rPr sz="2200" b="1" spc="-10" smtClean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lang="ru-RU" sz="2200" b="1" spc="-1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endParaRPr sz="22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статьей 28 </a:t>
            </a:r>
            <a:r>
              <a:rPr lang="ru-RU"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Федерального</a:t>
            </a:r>
            <a:r>
              <a:rPr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закона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от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06.10.2003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года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№ </a:t>
            </a:r>
            <a:r>
              <a:rPr sz="2200" b="1">
                <a:solidFill>
                  <a:srgbClr val="0000FF"/>
                </a:solidFill>
                <a:latin typeface="Times New Roman"/>
                <a:cs typeface="Times New Roman"/>
              </a:rPr>
              <a:t>131-ФЗ </a:t>
            </a:r>
            <a:endParaRPr lang="ru-RU" sz="22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tabLst>
                <a:tab pos="229235" algn="l"/>
              </a:tabLst>
            </a:pP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«</a:t>
            </a:r>
            <a:r>
              <a:rPr sz="2200" b="1" spc="5" dirty="0">
                <a:solidFill>
                  <a:srgbClr val="0000FF"/>
                </a:solidFill>
                <a:latin typeface="Times New Roman"/>
                <a:cs typeface="Times New Roman"/>
              </a:rPr>
              <a:t>Об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общих принципах организации </a:t>
            </a:r>
            <a:r>
              <a:rPr sz="2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местного</a:t>
            </a:r>
            <a:r>
              <a:rPr sz="2200" b="1" spc="-1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самоуправления 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sz="2200" b="1" spc="-15" dirty="0">
                <a:solidFill>
                  <a:srgbClr val="0000FF"/>
                </a:solidFill>
                <a:latin typeface="Times New Roman"/>
                <a:cs typeface="Times New Roman"/>
              </a:rPr>
              <a:t>Российской</a:t>
            </a:r>
            <a:r>
              <a:rPr sz="2200" b="1" spc="-8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Федерации</a:t>
            </a:r>
            <a:r>
              <a:rPr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»;</a:t>
            </a:r>
            <a:endParaRPr lang="ru-RU" sz="2200" b="1" spc="-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2505710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статьей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15" dirty="0" smtClean="0">
                <a:solidFill>
                  <a:srgbClr val="0000FF"/>
                </a:solidFill>
                <a:latin typeface="Times New Roman"/>
                <a:cs typeface="Times New Roman"/>
              </a:rPr>
              <a:t>Устава Кондинского района</a:t>
            </a:r>
            <a:r>
              <a:rPr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;</a:t>
            </a:r>
            <a:endParaRPr lang="ru-RU" sz="2200" b="1" spc="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575945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решением Думы Кондинского района от 27.03.2017 года № 239 «Об утверждении Порядка организации и проведения публичных слушаний в муниципальном образовании Кондинский район»</a:t>
            </a:r>
          </a:p>
          <a:p>
            <a:pPr marL="12700" marR="575945" algn="just">
              <a:lnSpc>
                <a:spcPct val="100000"/>
              </a:lnSpc>
              <a:buChar char="•"/>
              <a:tabLst>
                <a:tab pos="229235" algn="l"/>
              </a:tabLst>
            </a:pP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решением Думы Кондинского района 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от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22.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1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.201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9 года</a:t>
            </a:r>
            <a:r>
              <a:rPr sz="2200" b="1" spc="-15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№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 569</a:t>
            </a:r>
            <a:endParaRPr sz="22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265430" algn="just">
              <a:lnSpc>
                <a:spcPct val="100000"/>
              </a:lnSpc>
            </a:pP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«О </a:t>
            </a:r>
            <a:r>
              <a:rPr sz="2200" b="1" spc="-5" dirty="0">
                <a:solidFill>
                  <a:srgbClr val="0000FF"/>
                </a:solidFill>
                <a:latin typeface="Times New Roman"/>
                <a:cs typeface="Times New Roman"/>
              </a:rPr>
              <a:t>назначении публичных слушаний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по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проекту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решения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Думы</a:t>
            </a:r>
            <a:r>
              <a:rPr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Кондинского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dirty="0">
                <a:solidFill>
                  <a:srgbClr val="0000FF"/>
                </a:solidFill>
                <a:latin typeface="Times New Roman"/>
                <a:cs typeface="Times New Roman"/>
              </a:rPr>
              <a:t>района «О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бюджете</a:t>
            </a:r>
            <a:r>
              <a:rPr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10" dirty="0" smtClean="0">
                <a:solidFill>
                  <a:srgbClr val="0000FF"/>
                </a:solidFill>
                <a:latin typeface="Times New Roman"/>
                <a:cs typeface="Times New Roman"/>
              </a:rPr>
              <a:t>муниципального образования Кондинский район </a:t>
            </a:r>
            <a:r>
              <a:rPr sz="2200" b="1" smtClean="0">
                <a:solidFill>
                  <a:srgbClr val="0000FF"/>
                </a:solidFill>
                <a:latin typeface="Times New Roman"/>
                <a:cs typeface="Times New Roman"/>
              </a:rPr>
              <a:t>на</a:t>
            </a:r>
            <a:r>
              <a:rPr sz="2200" b="1" spc="-13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lang="ru-RU" sz="2200" b="1" spc="5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sz="2200" b="1" spc="5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год и на плановый период 2021 и 2022 годов</a:t>
            </a:r>
            <a:r>
              <a:rPr sz="2200" b="1" spc="-5" dirty="0" smtClean="0">
                <a:solidFill>
                  <a:srgbClr val="0000FF"/>
                </a:solidFill>
                <a:latin typeface="Times New Roman"/>
                <a:cs typeface="Times New Roman"/>
              </a:rPr>
              <a:t>»</a:t>
            </a:r>
            <a:endParaRPr sz="2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228606"/>
          <a:ext cx="8686800" cy="6400788"/>
        </p:xfrm>
        <a:graphic>
          <a:graphicData uri="http://schemas.openxmlformats.org/drawingml/2006/table">
            <a:tbl>
              <a:tblPr/>
              <a:tblGrid>
                <a:gridCol w="154470"/>
                <a:gridCol w="4453888"/>
                <a:gridCol w="585699"/>
                <a:gridCol w="617880"/>
                <a:gridCol w="635045"/>
                <a:gridCol w="688680"/>
                <a:gridCol w="740169"/>
                <a:gridCol w="810969"/>
              </a:tblGrid>
              <a:tr h="30895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13.«Профилактика правонарушений, незаконного оборота и потребления наркотических средств и психотропных веществ, реализация полномочий в сфере обеспечения отдельных прав и законных интересов граждан в Кондинском районе в 2019-2025 годах и на период до 2030 года»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5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административных правонарушений, предусмотренных статьями 12.9, 12.12, 12.16, 12.19 Кодекса Российской Федерации об административных правонарушениях, выявленных с помощью технических средств фото-, видеофиксации, работающих в автоматическом режиме, в общем количестве таких правонарушений, %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621,8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328,4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350,3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преступности (число зарегистрированных преступлений на 100 тыс. человек населения), ед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1276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1266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Общая распространенность наркомании (на 100 тыс. населения), чел.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потребительских споров, разрешенных в досудебном и внесудебном порядке, в общем количестве споров с участием потребителей,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и случаи применения в практике форм непосредственного осуществления населением местного самоуправления в Кондинском районе, ед.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14. «Защита населения и территорий от чрезвычайных ситуаций, обеспечение пожарной безопасности в Кондинском районе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автоматизированных систем оповещения и  информирования населения о чрезвычайных ситуациях и поддержания их в постоянной готовности, кол-во систем - ед.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Наличие плана по предупреждению и ликвидации разливов нефти и нефтепродуктов, газового конденсата, подтоварной воды на территории Кондинского района; ед.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населения Кондинского района, охваченного противопожарной пропагандой, %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15. «Обеспечение экологической безопасности Кондинского района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утилизированных твердых коммунальных отходов в общем объеме твердых коммунальных отходов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1 120,6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1 120,6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 временного размещения отходов от общего количества, требуемых к обустройству объектов, %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956"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16. «Комплексное социально-экономическое развитие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20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регистрируемой безработицы, %.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43 265,1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42 638,1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42 603,8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20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созданных постоянных рабочих мест (ед.)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92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Среднее время ожидания в очереди при обращении заявителя в орган местного самоуправления муниципального образования Кондинский район для получения государственных (муниципальных) услуг, минуты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92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Среднее число обращений представителей бизнес-сообществ в орган местного самоуправления муниципального образования Кондинский район для получения одной государственной (муниципальной) услуги, связанной со сферой предпринимательской деятельности, единиц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829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удовлетворенности населения Кондинского района качеством предоставления государственных и муниципальных услуг, %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0466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жителей Кондинского района, имеющих доступ к получению государственных и муниципальных услуг по принципу «одного окна» по месту пребывания, в том числе в многофункциональных центрах предоставления государственных и муниципальных услуг (0%).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99,4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04801" y="228598"/>
          <a:ext cx="8610599" cy="6400805"/>
        </p:xfrm>
        <a:graphic>
          <a:graphicData uri="http://schemas.openxmlformats.org/drawingml/2006/table">
            <a:tbl>
              <a:tblPr/>
              <a:tblGrid>
                <a:gridCol w="153115"/>
                <a:gridCol w="4414819"/>
                <a:gridCol w="580561"/>
                <a:gridCol w="612460"/>
                <a:gridCol w="629474"/>
                <a:gridCol w="682639"/>
                <a:gridCol w="733676"/>
                <a:gridCol w="803855"/>
              </a:tblGrid>
              <a:tr h="17984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17. "Информационное общество Кондинского района на 2019-2025 годы и на период до 2030 года"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государственных и муниципальных услуг, функций, сервисов, предоставленных в цифровом виде, без необходимости личного посещения органов местного самоуправления Кондинского района (процентов)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2 239,2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2 239,2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2 239,2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государственных и муниципальных услуг, функций, сервисов, предоставленных в цифровом виде по типовым регламентам (процентов)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Стоимостная доля закупаемого и (или) арендуемого, органами местного самоуправления и муниципальными учреждениями Кондинского района иностранного программного обеспечения (процентов)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населенных пунктов, обеспеченных возможностью широкополосного доступа к сети Интернет (не менее 10 Мбит/с на одно домохозяйство) в общем количестве населенных пунктов, процентов)  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Средний срок простоя государственных и муниципальных систем в результате компьютерных атак (часов) 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21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18. «Развитие транспортной системы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Протяженность сети подъездных автомобильных дорог общего пользования местного значения, км *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16,11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17,51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250 924,3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88 215,7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51 798,3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значения, % *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9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пассажирских перевозок автомобильным, воздушным, водным транспортом на муниципальных маршрутах регулярных перевозок в границах Кондинского района, городского поселения Междуреченский по регулируемым тарифам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чел. **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260,4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84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19. «Управление муниципальными финансами в Кондинском районе на 2019-2025 годы и на период до 2030 года"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плана по налоговым и неналоговым доходам, утвержденного решением о бюджете района (без учета доходов от налога на прибыль организаций) не менее 95%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102 938,4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90 611,8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84 937,2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Исполнение расходных обязательств бюджета района за отчетный финансовый год от бюджетных ассигнований, утвержденных решением о бюджете на уровне не ниже 95 %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главных администраторов бюджетных средств района, имеющих оценку качества финансового менеджмента более 80 баллов (%)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3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расходов бюджета района на обслуживание муниципального долга в объеме расходов бюджета района, за исключением средств, предоставляемых из бюджета автономного округа не более 0,03%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0" y="228600"/>
          <a:ext cx="8610599" cy="6421744"/>
        </p:xfrm>
        <a:graphic>
          <a:graphicData uri="http://schemas.openxmlformats.org/drawingml/2006/table">
            <a:tbl>
              <a:tblPr/>
              <a:tblGrid>
                <a:gridCol w="153115"/>
                <a:gridCol w="4414819"/>
                <a:gridCol w="580561"/>
                <a:gridCol w="612460"/>
                <a:gridCol w="629474"/>
                <a:gridCol w="682639"/>
                <a:gridCol w="733676"/>
                <a:gridCol w="803855"/>
              </a:tblGrid>
              <a:tr h="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20. «Повышение эффективности предоставления финансовой помощи городским и сельским поселениям Кондинского района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дифференциации бюджетной обеспеченности между 3 наиболее и наименее обеспеченными поселениями после выравнивания (раз)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2,60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271 482,5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271 482,5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271 482,5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муниципальных образований, охваченных системой мониторинга исполнения местных бюджетов (%)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8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муниципальных образований, охваченных системой мониторинга оценки качества организации и осуществления бюджетного процесса органами местного самоуправления городских и сельских поселений Кондинского района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Средняя итоговая оценка качества организации и осуществления бюджетного процесса муниципальных образований Кондинского района (единицы)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176,0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177,0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178,0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расходов бюджетов муниципальных образований Кондинского района, формируемых в рамках муниципальных программ (%)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 муниципальных образований, участвующих в конкурсах (%)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9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21. «Развитие гражданского общества в Кондинском районе на 2019-2025 годы и на период до 2030 года»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населенных пунктов, район в которых проведены мероприятия в связи с наступившими юбилейными датами (%) 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10 063,5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2 663,5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4 363,5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282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социально значимых проектов социально ориентированных некоммерческих организаций (ед.)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924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удовлетворенных объемом и качеством информации, получаемой через средства массовой информации, о деятельности органов местного самоуправления Кондинского района на уровне не менее (%)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483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22. «Управление муниципальным имуществом Кондинского района на 2019-2025 годы и на период до 2030 года»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endParaRPr lang="ru-RU" sz="8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неиспользуемого недвижимого имущества в общем количестве недвижимого имущества Кондинского района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4,50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37 497,5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25 642,9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24 511,9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9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23. «Развитие малого и среднего предпринимательства в Кондинском районе на 2019-2025 годы и на период до 2030 года.»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282"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занятых в сфере малого и среднего предпринимательства, включая индивидуальных предпринимателей, чел.</a:t>
                      </a:r>
                    </a:p>
                  </a:txBody>
                  <a:tcPr marL="4518" marR="4518" marT="4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3655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3655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3688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7 677,4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7 677,4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5 277,4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9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24. «Формирование комфортной городской среды в Кондинском районе на 2018-2022 годы»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 благоустроенных дворовых территорий Кондинского, ед.         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22 095,6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22 095,5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23 037,0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благоустроенных общественных территорий Кондинского района, ед.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8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 принявших участия в решении вопросов развития городской среды, от общего количества граждан в возрасте до 14 лет, проживающих в муниципальных образованиях Кондинского района, на территории которых реализуются проекты по созданию комфортной городской среды, %.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8601" y="304797"/>
          <a:ext cx="8534399" cy="6248402"/>
        </p:xfrm>
        <a:graphic>
          <a:graphicData uri="http://schemas.openxmlformats.org/drawingml/2006/table">
            <a:tbl>
              <a:tblPr/>
              <a:tblGrid>
                <a:gridCol w="151760"/>
                <a:gridCol w="4375750"/>
                <a:gridCol w="575424"/>
                <a:gridCol w="607040"/>
                <a:gridCol w="623902"/>
                <a:gridCol w="676598"/>
                <a:gridCol w="727184"/>
                <a:gridCol w="796741"/>
              </a:tblGrid>
              <a:tr h="27436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25. «Доступная среда в Кондинском районе на 2019-2025 годы и на период до 2030 года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учреждений культуры, %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72,2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образовательных учреждений, %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учреждений физической культуры и спорта,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объектов, на которых обеспечиваются условия доступности для инвалидов и маломобильных групп населения в общем количестве учреждений, в которых осуществляется предоставление муниципальных услуг,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приспособленных, с учетом потребностей инвалида и обеспечения условий их доступности для инвалида, жилых помещений и общего имущества в многоквартирных жилых домах от общей числа таких объектов, % 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66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26. "Социальная поддержка отдельных категорий граждан на 2019-2025 годы и на период до 2030 года»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граждан, обеспеченных мерами социальной поддержки, от численности граждан, имеющих право на их получение и обратившихся за их получением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136 035,3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141 417,4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143 215,6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3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Доля детей-сирот и детей, оставшихся без попечения родителей, устроенных на семейные формы воспитания (от числа детей-сирот и детей, оставшихся без попечения родителей, выявленных в течение отчетного периода)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97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5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отмененных решений о передаче детей-сирот и детей, оставшихся без попечения родителей, на воспитание в семьи граждан Российской Федерации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436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по муниципальным программам</a:t>
                      </a:r>
                    </a:p>
                  </a:txBody>
                  <a:tcPr marL="4518" marR="4518" marT="4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5 079 638,2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3 748 373,6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3 625 092,5</a:t>
                      </a:r>
                    </a:p>
                  </a:txBody>
                  <a:tcPr marL="4518" marR="4518" marT="4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ject 70"/>
          <p:cNvSpPr/>
          <p:nvPr/>
        </p:nvSpPr>
        <p:spPr>
          <a:xfrm>
            <a:off x="7848600" y="3318613"/>
            <a:ext cx="1295400" cy="796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6705600" y="3318613"/>
            <a:ext cx="1295400" cy="796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49"/>
          <p:cNvSpPr/>
          <p:nvPr/>
        </p:nvSpPr>
        <p:spPr>
          <a:xfrm>
            <a:off x="7772400" y="49530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bject 43"/>
          <p:cNvSpPr/>
          <p:nvPr/>
        </p:nvSpPr>
        <p:spPr>
          <a:xfrm>
            <a:off x="7772400" y="1752600"/>
            <a:ext cx="1371600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43"/>
          <p:cNvSpPr/>
          <p:nvPr/>
        </p:nvSpPr>
        <p:spPr>
          <a:xfrm>
            <a:off x="6629400" y="1752600"/>
            <a:ext cx="1371600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55"/>
          <p:cNvSpPr/>
          <p:nvPr/>
        </p:nvSpPr>
        <p:spPr>
          <a:xfrm>
            <a:off x="7772400" y="5743575"/>
            <a:ext cx="1371600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55"/>
          <p:cNvSpPr/>
          <p:nvPr/>
        </p:nvSpPr>
        <p:spPr>
          <a:xfrm>
            <a:off x="6664656" y="5784519"/>
            <a:ext cx="1336344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49"/>
          <p:cNvSpPr/>
          <p:nvPr/>
        </p:nvSpPr>
        <p:spPr>
          <a:xfrm>
            <a:off x="6629400" y="49530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object 49"/>
          <p:cNvSpPr/>
          <p:nvPr/>
        </p:nvSpPr>
        <p:spPr>
          <a:xfrm>
            <a:off x="5410200" y="49530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object 49"/>
          <p:cNvSpPr/>
          <p:nvPr/>
        </p:nvSpPr>
        <p:spPr>
          <a:xfrm>
            <a:off x="7772400" y="41148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object 49"/>
          <p:cNvSpPr/>
          <p:nvPr/>
        </p:nvSpPr>
        <p:spPr>
          <a:xfrm>
            <a:off x="6553200" y="41148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02168" y="22859"/>
            <a:ext cx="790955" cy="1121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-76200"/>
            <a:ext cx="8485885" cy="587084"/>
          </a:xfrm>
          <a:prstGeom prst="rect">
            <a:avLst/>
          </a:prstGeom>
        </p:spPr>
        <p:txBody>
          <a:bodyPr vert="horz" wrap="square" lIns="0" tIns="185166" rIns="0" bIns="0" rtlCol="0">
            <a:spAutoFit/>
          </a:bodyPr>
          <a:lstStyle/>
          <a:p>
            <a:pPr marL="85725" algn="ctr">
              <a:lnSpc>
                <a:spcPct val="100000"/>
              </a:lnSpc>
            </a:pPr>
            <a:r>
              <a:rPr lang="ru-RU" sz="2600" spc="-25" dirty="0" smtClean="0">
                <a:solidFill>
                  <a:srgbClr val="0000FF"/>
                </a:solidFill>
              </a:rPr>
              <a:t>       </a:t>
            </a:r>
            <a:r>
              <a:rPr sz="2600" spc="-25" dirty="0" smtClean="0">
                <a:solidFill>
                  <a:srgbClr val="0000FF"/>
                </a:solidFill>
              </a:rPr>
              <a:t>Общегосударственные</a:t>
            </a:r>
            <a:r>
              <a:rPr sz="2600" spc="-55" dirty="0" smtClean="0">
                <a:solidFill>
                  <a:srgbClr val="0000FF"/>
                </a:solidFill>
              </a:rPr>
              <a:t> </a:t>
            </a:r>
            <a:r>
              <a:rPr sz="2600" spc="-5" dirty="0">
                <a:solidFill>
                  <a:srgbClr val="0000FF"/>
                </a:solidFill>
              </a:rPr>
              <a:t>вопросы</a:t>
            </a:r>
            <a:endParaRPr sz="2600" dirty="0">
              <a:solidFill>
                <a:srgbClr val="0000FF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4400" y="533400"/>
            <a:ext cx="8382000" cy="1219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066800" y="609600"/>
            <a:ext cx="784860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lang="ru-RU" sz="2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2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год </a:t>
            </a:r>
            <a:r>
              <a:rPr sz="2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lang="ru-RU" sz="2600" b="1" kern="11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488,1</a:t>
            </a:r>
            <a:r>
              <a:rPr sz="2600" b="1" kern="11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b="1" kern="1100" spc="-5" dirty="0">
                <a:solidFill>
                  <a:srgbClr val="FFFFFF"/>
                </a:solidFill>
                <a:latin typeface="Times New Roman"/>
                <a:cs typeface="Times New Roman"/>
              </a:rPr>
              <a:t>млн.</a:t>
            </a:r>
            <a:r>
              <a:rPr sz="2600" b="1" kern="11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600" b="1" kern="1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рублей,  2021 год – 503,4</a:t>
            </a:r>
          </a:p>
          <a:p>
            <a:pPr marL="12700" algn="ctr">
              <a:lnSpc>
                <a:spcPct val="100000"/>
              </a:lnSpc>
            </a:pPr>
            <a:r>
              <a:rPr lang="ru-RU" sz="2600" b="1" kern="1100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млн.рублей, 2022 год – 467,2 млн.рублей</a:t>
            </a:r>
            <a:endParaRPr sz="2600" kern="11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80631" y="1042416"/>
            <a:ext cx="557783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990600" y="1790700"/>
            <a:ext cx="4539997" cy="762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1295400" y="1828799"/>
            <a:ext cx="4267200" cy="6351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86300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полномочий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 реализация  деятельности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органов местного  самоуправления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7201" y="5029201"/>
            <a:ext cx="5029199" cy="8381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555491" y="4456176"/>
            <a:ext cx="316991" cy="440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 rot="10800000" flipV="1">
            <a:off x="1066800" y="5079825"/>
            <a:ext cx="4267200" cy="6351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905" algn="just">
              <a:lnSpc>
                <a:spcPct val="86300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Обеспечение деятельности МКУ "Единая дежурно-диспетчерская служба Кондинского района"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90600" y="5857875"/>
            <a:ext cx="4495800" cy="838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 txBox="1"/>
          <p:nvPr/>
        </p:nvSpPr>
        <p:spPr>
          <a:xfrm>
            <a:off x="1676400" y="5943600"/>
            <a:ext cx="356137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789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Резервный</a:t>
            </a:r>
            <a:r>
              <a:rPr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фонд администрации Кондинского района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5705475"/>
            <a:ext cx="1371600" cy="1219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5410200" y="1752600"/>
            <a:ext cx="1371600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144256" y="2103120"/>
            <a:ext cx="298703" cy="4160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 txBox="1"/>
          <p:nvPr/>
        </p:nvSpPr>
        <p:spPr>
          <a:xfrm>
            <a:off x="5638800" y="1828799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239,2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225028" y="2186938"/>
            <a:ext cx="288035" cy="4038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8180831" y="4803647"/>
            <a:ext cx="288035" cy="4038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5410200" y="5819775"/>
            <a:ext cx="1447800" cy="9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7938516" y="5654040"/>
            <a:ext cx="484631" cy="6827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153400" y="6048375"/>
            <a:ext cx="537972" cy="57607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 txBox="1"/>
          <p:nvPr/>
        </p:nvSpPr>
        <p:spPr>
          <a:xfrm rot="10800000" flipH="1" flipV="1">
            <a:off x="5638801" y="5895975"/>
            <a:ext cx="9906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1</a:t>
            </a:r>
            <a:r>
              <a:rPr sz="2800" b="1" spc="-5" dirty="0" smtClean="0">
                <a:latin typeface="Times New Roman"/>
                <a:cs typeface="Times New Roman"/>
              </a:rPr>
              <a:t>,</a:t>
            </a:r>
            <a:r>
              <a:rPr lang="ru-RU" sz="2800" b="1" spc="-5" dirty="0" smtClean="0">
                <a:latin typeface="Times New Roman"/>
                <a:cs typeface="Times New Roman"/>
              </a:rPr>
              <a:t>0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932419" y="3508248"/>
            <a:ext cx="635507" cy="6827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5631179" y="3718559"/>
            <a:ext cx="275844" cy="3840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5867400" y="4038600"/>
            <a:ext cx="278891" cy="38709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8" name="Picture 5" descr="Герб-3вариант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object 49"/>
          <p:cNvSpPr/>
          <p:nvPr/>
        </p:nvSpPr>
        <p:spPr>
          <a:xfrm>
            <a:off x="5410200" y="4114800"/>
            <a:ext cx="1371600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bject 28"/>
          <p:cNvSpPr/>
          <p:nvPr/>
        </p:nvSpPr>
        <p:spPr>
          <a:xfrm>
            <a:off x="437864" y="4267200"/>
            <a:ext cx="5029200" cy="685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065" marR="5080" indent="1905" algn="just">
              <a:lnSpc>
                <a:spcPct val="86300"/>
              </a:lnSpc>
            </a:pPr>
            <a:r>
              <a:rPr lang="ru-RU" sz="14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      </a:t>
            </a: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     Обеспечение деятельности МКУ</a:t>
            </a:r>
          </a:p>
          <a:p>
            <a:pPr marL="269875" marR="5080" indent="1588" algn="just">
              <a:lnSpc>
                <a:spcPct val="86300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"Управление  МТО ОМС Кондинского района"</a:t>
            </a:r>
            <a:endParaRPr lang="ru-RU" sz="1600" dirty="0">
              <a:latin typeface="Times New Roman"/>
              <a:cs typeface="Times New Roman"/>
            </a:endParaRPr>
          </a:p>
        </p:txBody>
      </p:sp>
      <p:pic>
        <p:nvPicPr>
          <p:cNvPr id="13313" name="Picture 1" descr="Z:\ОТДЕЛ БЮДЖЕТНОГО ПЛАНИРОВАНИЯ\Бюджет 2016\публичные слушания\_3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200" y="1676400"/>
            <a:ext cx="1295400" cy="863600"/>
          </a:xfrm>
          <a:prstGeom prst="rect">
            <a:avLst/>
          </a:prstGeom>
          <a:noFill/>
        </p:spPr>
      </p:pic>
      <p:sp>
        <p:nvSpPr>
          <p:cNvPr id="81" name="object 60"/>
          <p:cNvSpPr txBox="1"/>
          <p:nvPr/>
        </p:nvSpPr>
        <p:spPr>
          <a:xfrm rot="10800000" flipH="1" flipV="1">
            <a:off x="6858001" y="5874367"/>
            <a:ext cx="9906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1</a:t>
            </a:r>
            <a:r>
              <a:rPr sz="2800" b="1" spc="-5" dirty="0" smtClean="0">
                <a:latin typeface="Times New Roman"/>
                <a:cs typeface="Times New Roman"/>
              </a:rPr>
              <a:t>,</a:t>
            </a:r>
            <a:r>
              <a:rPr lang="ru-RU" sz="2800" b="1" spc="-5" dirty="0" smtClean="0">
                <a:latin typeface="Times New Roman"/>
                <a:cs typeface="Times New Roman"/>
              </a:rPr>
              <a:t>0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2" name="object 60"/>
          <p:cNvSpPr txBox="1"/>
          <p:nvPr/>
        </p:nvSpPr>
        <p:spPr>
          <a:xfrm rot="10800000" flipH="1" flipV="1">
            <a:off x="7924801" y="5895975"/>
            <a:ext cx="99060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1</a:t>
            </a:r>
            <a:r>
              <a:rPr sz="2800" b="1" spc="-5" dirty="0" smtClean="0">
                <a:latin typeface="Times New Roman"/>
                <a:cs typeface="Times New Roman"/>
              </a:rPr>
              <a:t>,</a:t>
            </a:r>
            <a:r>
              <a:rPr lang="ru-RU" sz="2800" b="1" spc="-5" dirty="0" smtClean="0">
                <a:latin typeface="Times New Roman"/>
                <a:cs typeface="Times New Roman"/>
              </a:rPr>
              <a:t>0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6" name="object 47"/>
          <p:cNvSpPr txBox="1"/>
          <p:nvPr/>
        </p:nvSpPr>
        <p:spPr>
          <a:xfrm>
            <a:off x="8001000" y="41910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133,9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9" name="object 47"/>
          <p:cNvSpPr txBox="1"/>
          <p:nvPr/>
        </p:nvSpPr>
        <p:spPr>
          <a:xfrm>
            <a:off x="6781800" y="41910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163,5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 smtClean="0">
                <a:latin typeface="Times New Roman"/>
                <a:cs typeface="Times New Roman"/>
              </a:rPr>
              <a:t>млн</a:t>
            </a:r>
            <a:r>
              <a:rPr sz="1400" b="1" dirty="0">
                <a:latin typeface="Times New Roman"/>
                <a:cs typeface="Times New Roman"/>
              </a:rPr>
              <a:t>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0" name="object 47"/>
          <p:cNvSpPr txBox="1"/>
          <p:nvPr/>
        </p:nvSpPr>
        <p:spPr>
          <a:xfrm>
            <a:off x="5638800" y="41910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158,5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1" name="object 47"/>
          <p:cNvSpPr txBox="1"/>
          <p:nvPr/>
        </p:nvSpPr>
        <p:spPr>
          <a:xfrm>
            <a:off x="8001000" y="50292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12,1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3" name="object 47"/>
          <p:cNvSpPr txBox="1"/>
          <p:nvPr/>
        </p:nvSpPr>
        <p:spPr>
          <a:xfrm>
            <a:off x="6858000" y="50292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11,7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4" name="object 47"/>
          <p:cNvSpPr txBox="1"/>
          <p:nvPr/>
        </p:nvSpPr>
        <p:spPr>
          <a:xfrm>
            <a:off x="5562600" y="50292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11,3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5" name="object 47"/>
          <p:cNvSpPr txBox="1"/>
          <p:nvPr/>
        </p:nvSpPr>
        <p:spPr>
          <a:xfrm>
            <a:off x="8001000" y="1828799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242,4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7" name="object 47"/>
          <p:cNvSpPr txBox="1"/>
          <p:nvPr/>
        </p:nvSpPr>
        <p:spPr>
          <a:xfrm>
            <a:off x="6858000" y="1828799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247,4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4" name="object 47"/>
          <p:cNvSpPr txBox="1"/>
          <p:nvPr/>
        </p:nvSpPr>
        <p:spPr>
          <a:xfrm>
            <a:off x="5486400" y="1371599"/>
            <a:ext cx="121793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2020 год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00" name="object 47"/>
          <p:cNvSpPr txBox="1"/>
          <p:nvPr/>
        </p:nvSpPr>
        <p:spPr>
          <a:xfrm>
            <a:off x="6781800" y="1371599"/>
            <a:ext cx="121793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2021 год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01" name="object 47"/>
          <p:cNvSpPr txBox="1"/>
          <p:nvPr/>
        </p:nvSpPr>
        <p:spPr>
          <a:xfrm>
            <a:off x="7926070" y="1371599"/>
            <a:ext cx="1217930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2022 год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5" name="Номер слайда 64"/>
          <p:cNvSpPr>
            <a:spLocks noGrp="1"/>
          </p:cNvSpPr>
          <p:nvPr>
            <p:ph type="sldNum" sz="quarter" idx="7"/>
          </p:nvPr>
        </p:nvSpPr>
        <p:spPr>
          <a:xfrm>
            <a:off x="8458200" y="6515100"/>
            <a:ext cx="579120" cy="342900"/>
          </a:xfrm>
        </p:spPr>
        <p:txBody>
          <a:bodyPr/>
          <a:lstStyle/>
          <a:p>
            <a:fld id="{B6F15528-21DE-4FAA-801E-634DDDAF4B2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6" name="object 21"/>
          <p:cNvSpPr/>
          <p:nvPr/>
        </p:nvSpPr>
        <p:spPr>
          <a:xfrm>
            <a:off x="835152" y="3429001"/>
            <a:ext cx="4651248" cy="7619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27"/>
          <p:cNvSpPr/>
          <p:nvPr/>
        </p:nvSpPr>
        <p:spPr>
          <a:xfrm>
            <a:off x="0" y="3352800"/>
            <a:ext cx="1234440" cy="9144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96"/>
          <p:cNvSpPr txBox="1"/>
          <p:nvPr/>
        </p:nvSpPr>
        <p:spPr>
          <a:xfrm>
            <a:off x="1447800" y="3438620"/>
            <a:ext cx="4024503" cy="5613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25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Финансовое обеспечение</a:t>
            </a:r>
            <a:r>
              <a:rPr sz="1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МФЦ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  <a:spcBef>
                <a:spcPts val="100"/>
              </a:spcBef>
              <a:tabLst>
                <a:tab pos="2563495" algn="l"/>
              </a:tabLst>
            </a:pP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(предоставление федеральных,  </a:t>
            </a:r>
            <a:r>
              <a:rPr sz="1800" b="1" spc="-7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ре</a:t>
            </a:r>
            <a:r>
              <a:rPr sz="1800" b="1" spc="-15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r>
              <a:rPr sz="1800" b="1" spc="-7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ион</a:t>
            </a:r>
            <a:r>
              <a:rPr sz="1800" b="1" spc="15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1800" b="1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льных,</a:t>
            </a:r>
            <a:r>
              <a:rPr sz="1800" b="1" spc="-22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7" baseline="2314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</a:t>
            </a:r>
            <a:r>
              <a:rPr lang="ru-RU" sz="12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услуг</a:t>
            </a:r>
            <a:r>
              <a:rPr sz="1200" b="1" spc="-6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населению)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9" name="object 70"/>
          <p:cNvSpPr/>
          <p:nvPr/>
        </p:nvSpPr>
        <p:spPr>
          <a:xfrm>
            <a:off x="5410199" y="3318613"/>
            <a:ext cx="1447801" cy="796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47"/>
          <p:cNvSpPr txBox="1"/>
          <p:nvPr/>
        </p:nvSpPr>
        <p:spPr>
          <a:xfrm>
            <a:off x="6858000" y="3394813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34,1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5" name="object 47"/>
          <p:cNvSpPr txBox="1"/>
          <p:nvPr/>
        </p:nvSpPr>
        <p:spPr>
          <a:xfrm>
            <a:off x="5638800" y="3394813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34,1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6" name="object 47"/>
          <p:cNvSpPr txBox="1"/>
          <p:nvPr/>
        </p:nvSpPr>
        <p:spPr>
          <a:xfrm>
            <a:off x="8001000" y="3394813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34,1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7" name="object 70"/>
          <p:cNvSpPr/>
          <p:nvPr/>
        </p:nvSpPr>
        <p:spPr>
          <a:xfrm>
            <a:off x="7851648" y="2514600"/>
            <a:ext cx="1292352" cy="83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0"/>
          <p:cNvSpPr/>
          <p:nvPr/>
        </p:nvSpPr>
        <p:spPr>
          <a:xfrm>
            <a:off x="6708649" y="2514600"/>
            <a:ext cx="1292352" cy="83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21"/>
          <p:cNvSpPr/>
          <p:nvPr/>
        </p:nvSpPr>
        <p:spPr>
          <a:xfrm>
            <a:off x="838200" y="2624988"/>
            <a:ext cx="4651248" cy="7278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96"/>
          <p:cNvSpPr txBox="1"/>
          <p:nvPr/>
        </p:nvSpPr>
        <p:spPr>
          <a:xfrm>
            <a:off x="1450848" y="2634607"/>
            <a:ext cx="4024503" cy="633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25"/>
              </a:lnSpc>
            </a:pP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Обеспечение </a:t>
            </a:r>
            <a:r>
              <a:rPr lang="ru-RU" sz="1600" b="1" spc="-3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деятельности М</a:t>
            </a:r>
            <a:r>
              <a:rPr lang="ru-RU" sz="1600" b="1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КУ «Центр бухгалтерского учета Кондинского района»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86300"/>
              </a:lnSpc>
              <a:spcBef>
                <a:spcPts val="100"/>
              </a:spcBef>
              <a:tabLst>
                <a:tab pos="2563495" algn="l"/>
              </a:tabLst>
            </a:pPr>
            <a:r>
              <a:rPr lang="ru-RU" sz="12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85" name="object 70"/>
          <p:cNvSpPr/>
          <p:nvPr/>
        </p:nvSpPr>
        <p:spPr>
          <a:xfrm>
            <a:off x="5413247" y="2514600"/>
            <a:ext cx="1444753" cy="83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47"/>
          <p:cNvSpPr txBox="1"/>
          <p:nvPr/>
        </p:nvSpPr>
        <p:spPr>
          <a:xfrm>
            <a:off x="6861048" y="25908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45,7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6" name="object 47"/>
          <p:cNvSpPr txBox="1"/>
          <p:nvPr/>
        </p:nvSpPr>
        <p:spPr>
          <a:xfrm>
            <a:off x="5641848" y="25908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44,0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9" name="object 47"/>
          <p:cNvSpPr txBox="1"/>
          <p:nvPr/>
        </p:nvSpPr>
        <p:spPr>
          <a:xfrm>
            <a:off x="8004048" y="2590800"/>
            <a:ext cx="9893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304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43,7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sz="1400" b="1" dirty="0">
                <a:latin typeface="Times New Roman"/>
                <a:cs typeface="Times New Roman"/>
              </a:rPr>
              <a:t>млн.</a:t>
            </a:r>
            <a:r>
              <a:rPr sz="1400" b="1" spc="-75" dirty="0">
                <a:latin typeface="Times New Roman"/>
                <a:cs typeface="Times New Roman"/>
              </a:rPr>
              <a:t> </a:t>
            </a:r>
            <a:r>
              <a:rPr sz="1400" b="1" spc="-15" dirty="0">
                <a:latin typeface="Times New Roman"/>
                <a:cs typeface="Times New Roman"/>
              </a:rPr>
              <a:t>рублей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105" name="Рисунок 104" descr="452601b609b4fab37a21125d0127adce--icons-simple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28600" y="2590800"/>
            <a:ext cx="7620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057" y="-17780"/>
            <a:ext cx="848588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</a:rPr>
              <a:t>«Развитие муниципальной службы в Кондинском районе на 2019-2025 годы и на период до 2030 года»»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2590800" y="1219200"/>
            <a:ext cx="6422065" cy="1447801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 – повышение эффективности муниципальной службы в Кондинском районе.</a:t>
            </a: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D:\ОТКАТ\Desktop\доклад на аппаратку\материалы\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8954">
            <a:off x="426522" y="1103255"/>
            <a:ext cx="1365840" cy="2021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447800" y="3886200"/>
            <a:ext cx="1752600" cy="1524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346,8 млн.рублей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38200" y="3200400"/>
            <a:ext cx="1433946" cy="13062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2020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038600" y="3886200"/>
            <a:ext cx="1752600" cy="1524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357,3 млн.рублей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429000" y="3265714"/>
            <a:ext cx="1433946" cy="13062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2021</a:t>
            </a:r>
            <a:endParaRPr lang="ru-RU" sz="20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781800" y="3962400"/>
            <a:ext cx="1752600" cy="1524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343,8 млн.рублей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172200" y="3276600"/>
            <a:ext cx="1433946" cy="13062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2022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5991225"/>
            <a:ext cx="9144000" cy="866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613" y="0"/>
            <a:ext cx="8486775" cy="1231106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«Социально-экономическое развитие коренных малочисленных народов Севера 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Кондинского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района на 2019-2025 годы и на 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04800" y="1295400"/>
            <a:ext cx="8839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E4507"/>
                </a:solidFill>
              </a:rPr>
              <a:t>Цель программы: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E4507"/>
                </a:solidFill>
              </a:rPr>
              <a:t>Создание условий для обеспечения устойчивого </a:t>
            </a:r>
            <a:r>
              <a:rPr lang="ru-RU" sz="1400" dirty="0" smtClean="0">
                <a:solidFill>
                  <a:srgbClr val="0E4507"/>
                </a:solidFill>
                <a:latin typeface="Times New Roman" pitchFamily="18" charset="0"/>
                <a:cs typeface="Times New Roman" pitchFamily="18" charset="0"/>
              </a:rPr>
              <a:t>экономического</a:t>
            </a:r>
            <a:r>
              <a:rPr lang="ru-RU" sz="1400" dirty="0" smtClean="0">
                <a:solidFill>
                  <a:srgbClr val="0E4507"/>
                </a:solidFill>
              </a:rPr>
              <a:t> развития коренных малочисленных народов Севера автономного округа, проживающих в Кондинском районе, на основе рационального природопользования, сохранения исконной среды обитания, на основе комплексного развития традиционных отраслей</a:t>
            </a:r>
            <a:endParaRPr lang="ru-RU" sz="1400" dirty="0">
              <a:solidFill>
                <a:srgbClr val="0E4507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7400" y="2514600"/>
            <a:ext cx="8382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7 823,6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62400" y="2514600"/>
            <a:ext cx="8382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7 823,6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72400" y="2514600"/>
            <a:ext cx="8382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7 823,6</a:t>
            </a:r>
          </a:p>
        </p:txBody>
      </p:sp>
      <p:sp>
        <p:nvSpPr>
          <p:cNvPr id="20" name="Овал 19"/>
          <p:cNvSpPr/>
          <p:nvPr/>
        </p:nvSpPr>
        <p:spPr>
          <a:xfrm>
            <a:off x="3733800" y="22098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2020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5638800" y="22098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2021</a:t>
            </a:r>
            <a:endParaRPr lang="ru-RU" sz="1000" dirty="0"/>
          </a:p>
        </p:txBody>
      </p:sp>
      <p:sp>
        <p:nvSpPr>
          <p:cNvPr id="22" name="Овал 21"/>
          <p:cNvSpPr/>
          <p:nvPr/>
        </p:nvSpPr>
        <p:spPr>
          <a:xfrm>
            <a:off x="7543800" y="22098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2022</a:t>
            </a:r>
            <a:endParaRPr lang="ru-RU" sz="1050" dirty="0"/>
          </a:p>
        </p:txBody>
      </p:sp>
      <p:pic>
        <p:nvPicPr>
          <p:cNvPr id="29" name="Рисунок 28" descr="Учинский музей. Священное место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5029200"/>
            <a:ext cx="2840182" cy="1752600"/>
          </a:xfrm>
          <a:prstGeom prst="rect">
            <a:avLst/>
          </a:prstGeom>
        </p:spPr>
      </p:pic>
      <p:pic>
        <p:nvPicPr>
          <p:cNvPr id="27" name="Рисунок 26" descr="зал этнографи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3505200"/>
            <a:ext cx="2628900" cy="1752600"/>
          </a:xfrm>
          <a:prstGeom prst="rect">
            <a:avLst/>
          </a:prstGeom>
        </p:spPr>
      </p:pic>
      <p:pic>
        <p:nvPicPr>
          <p:cNvPr id="28" name="Рисунок 27" descr="Изображение 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2133600"/>
            <a:ext cx="1752600" cy="1774616"/>
          </a:xfrm>
          <a:prstGeom prst="rect">
            <a:avLst/>
          </a:prstGeom>
        </p:spPr>
      </p:pic>
      <p:sp>
        <p:nvSpPr>
          <p:cNvPr id="24" name="Номер слайда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26</a:t>
            </a:fld>
            <a:endParaRPr lang="ru-RU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4687348"/>
              </p:ext>
            </p:extLst>
          </p:nvPr>
        </p:nvGraphicFramePr>
        <p:xfrm>
          <a:off x="3352800" y="3124200"/>
          <a:ext cx="5638799" cy="3642360"/>
        </p:xfrm>
        <a:graphic>
          <a:graphicData uri="http://schemas.openxmlformats.org/drawingml/2006/table">
            <a:tbl>
              <a:tblPr/>
              <a:tblGrid>
                <a:gridCol w="2551911"/>
                <a:gridCol w="784031"/>
                <a:gridCol w="723720"/>
                <a:gridCol w="723720"/>
                <a:gridCol w="855417"/>
              </a:tblGrid>
              <a:tr h="1620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2019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проект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2020год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год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850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Times New Roman"/>
                          <a:ea typeface="Times New Roman"/>
                          <a:cs typeface="Times New Roman"/>
                        </a:rPr>
                        <a:t>число пользователей территориями традиционного природопользования из числа коренных малочисленных народов и лиц, не относящихся к коренным малочисленным народам, но ведущих традиционные виды хозяйственной деятельности 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155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158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160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Times New Roman"/>
                          <a:ea typeface="Times New Roman"/>
                          <a:cs typeface="Times New Roman"/>
                        </a:rPr>
                        <a:t>число национальных общин и предприятий, осуществляющих традиционное хозяйствование и занимающихся традиционными промыслами коренных малочисленных народов с 10 до 18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9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latin typeface="Times New Roman"/>
                          <a:ea typeface="Times New Roman"/>
                          <a:cs typeface="Times New Roman"/>
                        </a:rPr>
                        <a:t>число граждан, прошедших обучение правилам безопасного обращения с оружием и проезда к месту нахождения организации, имеющей право проводить подготовку лиц в целях изучения правил безопасного обращения с оружием 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41564" marR="415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32"/>
          <p:cNvSpPr/>
          <p:nvPr/>
        </p:nvSpPr>
        <p:spPr>
          <a:xfrm>
            <a:off x="5603544" y="2572512"/>
            <a:ext cx="1546860" cy="1085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3" name="Рисунок 72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6402" y="5035360"/>
            <a:ext cx="1905710" cy="1143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549895" y="0"/>
            <a:ext cx="790955" cy="1094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8115" y="0"/>
            <a:ext cx="8485885" cy="628634"/>
          </a:xfrm>
          <a:prstGeom prst="rect">
            <a:avLst/>
          </a:prstGeom>
        </p:spPr>
        <p:txBody>
          <a:bodyPr vert="horz" wrap="square" lIns="0" tIns="134874" rIns="0" bIns="0" rtlCol="0">
            <a:spAutoFit/>
          </a:bodyPr>
          <a:lstStyle/>
          <a:p>
            <a:pPr marL="1520825">
              <a:lnSpc>
                <a:spcPct val="100000"/>
              </a:lnSpc>
            </a:pPr>
            <a:r>
              <a:rPr sz="3200" dirty="0">
                <a:solidFill>
                  <a:srgbClr val="0000FF"/>
                </a:solidFill>
              </a:rPr>
              <a:t>Национальная</a:t>
            </a:r>
            <a:r>
              <a:rPr sz="3200" spc="-55" dirty="0">
                <a:solidFill>
                  <a:srgbClr val="0000FF"/>
                </a:solidFill>
              </a:rPr>
              <a:t> </a:t>
            </a:r>
            <a:r>
              <a:rPr sz="3200" spc="-25" dirty="0">
                <a:solidFill>
                  <a:srgbClr val="0000FF"/>
                </a:solidFill>
              </a:rPr>
              <a:t>экономика</a:t>
            </a:r>
            <a:endParaRPr sz="3200" dirty="0">
              <a:solidFill>
                <a:srgbClr val="0000FF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37604" y="841247"/>
            <a:ext cx="729996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0" y="5166152"/>
            <a:ext cx="3729228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0" y="5166152"/>
            <a:ext cx="3048000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270" algn="ctr">
              <a:lnSpc>
                <a:spcPts val="1860"/>
              </a:lnSpc>
            </a:pPr>
            <a:r>
              <a:rPr lang="ru-RU" sz="1700" b="1" spc="-5" dirty="0" smtClean="0">
                <a:latin typeface="Times New Roman"/>
                <a:cs typeface="Times New Roman"/>
              </a:rPr>
              <a:t>Обеспечение деятельности</a:t>
            </a:r>
            <a:r>
              <a:rPr sz="1700" b="1" spc="-5" dirty="0" smtClean="0">
                <a:latin typeface="Times New Roman"/>
                <a:cs typeface="Times New Roman"/>
              </a:rPr>
              <a:t> </a:t>
            </a:r>
            <a:r>
              <a:rPr lang="ru-RU" sz="1700" b="1" spc="-5" dirty="0" smtClean="0">
                <a:latin typeface="Times New Roman"/>
                <a:cs typeface="Times New Roman"/>
              </a:rPr>
              <a:t> МУ Управление капитального строительства Кондинского района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3838208"/>
            <a:ext cx="3060192" cy="1066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300315" y="3914408"/>
            <a:ext cx="2438400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ru-RU" sz="2000" b="1" spc="-10" dirty="0" smtClean="0">
                <a:latin typeface="Times New Roman"/>
                <a:cs typeface="Times New Roman"/>
              </a:rPr>
              <a:t>Развитие агропромышленного комплекса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2400" y="1295400"/>
            <a:ext cx="3048000" cy="1066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304800" y="1371600"/>
            <a:ext cx="2743200" cy="727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86200"/>
              </a:lnSpc>
            </a:pPr>
            <a:r>
              <a:rPr lang="ru-RU" b="1" spc="-10" dirty="0" smtClean="0">
                <a:latin typeface="Times New Roman"/>
                <a:cs typeface="Times New Roman"/>
              </a:rPr>
              <a:t>Субсидии предприятиям, оказывающим </a:t>
            </a:r>
            <a:r>
              <a:rPr lang="ru-RU" sz="1900" b="1" spc="-10" dirty="0" smtClean="0">
                <a:latin typeface="Times New Roman"/>
                <a:cs typeface="Times New Roman"/>
              </a:rPr>
              <a:t>транспортные</a:t>
            </a:r>
            <a:r>
              <a:rPr lang="ru-RU" b="1" spc="-10" dirty="0" smtClean="0">
                <a:latin typeface="Times New Roman"/>
                <a:cs typeface="Times New Roman"/>
              </a:rPr>
              <a:t> услуги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2590800"/>
            <a:ext cx="3048000" cy="83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228600" y="2590800"/>
            <a:ext cx="254952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2545" algn="ctr">
              <a:lnSpc>
                <a:spcPts val="2080"/>
              </a:lnSpc>
            </a:pPr>
            <a:endParaRPr lang="ru-RU" b="1" spc="-10" dirty="0" smtClean="0">
              <a:latin typeface="Times New Roman"/>
              <a:cs typeface="Times New Roman"/>
            </a:endParaRPr>
          </a:p>
          <a:p>
            <a:pPr marL="12700" marR="5080" indent="42545" algn="ctr">
              <a:lnSpc>
                <a:spcPts val="2080"/>
              </a:lnSpc>
            </a:pPr>
            <a:r>
              <a:rPr lang="ru-RU" b="1" spc="-10" dirty="0" smtClean="0">
                <a:latin typeface="Times New Roman"/>
                <a:cs typeface="Times New Roman"/>
              </a:rPr>
              <a:t>Дорожное хозяйство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078640" y="3840480"/>
            <a:ext cx="2065360" cy="118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971800" y="1295400"/>
            <a:ext cx="156972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/>
          <p:nvPr/>
        </p:nvSpPr>
        <p:spPr>
          <a:xfrm rot="10800000" flipV="1">
            <a:off x="3048000" y="838200"/>
            <a:ext cx="1371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2020 г.</a:t>
            </a:r>
          </a:p>
        </p:txBody>
      </p:sp>
      <p:sp>
        <p:nvSpPr>
          <p:cNvPr id="32" name="object 32"/>
          <p:cNvSpPr/>
          <p:nvPr/>
        </p:nvSpPr>
        <p:spPr>
          <a:xfrm>
            <a:off x="3012744" y="2496312"/>
            <a:ext cx="1546860" cy="1085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6326123" y="2850728"/>
            <a:ext cx="55778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 txBox="1"/>
          <p:nvPr/>
        </p:nvSpPr>
        <p:spPr>
          <a:xfrm>
            <a:off x="3352800" y="2743200"/>
            <a:ext cx="84963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159,9</a:t>
            </a:r>
            <a:r>
              <a:rPr sz="1200" b="1" spc="-5" dirty="0" err="1" smtClean="0">
                <a:latin typeface="Times New Roman"/>
                <a:cs typeface="Times New Roman"/>
              </a:rPr>
              <a:t>млн</a:t>
            </a:r>
            <a:r>
              <a:rPr sz="1200" b="1" spc="-5" dirty="0">
                <a:latin typeface="Times New Roman"/>
                <a:cs typeface="Times New Roman"/>
              </a:rPr>
              <a:t>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971800" y="5181600"/>
            <a:ext cx="1600200" cy="1143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Picture 5" descr="Герб-3вариант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AutoShape 2" descr="https://im3-tub-ru.yandex.net/i?id=b50e24db109103cb8d040b660ee7626d&amp;n=33&amp;h=190&amp;w=2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5" name="object 32"/>
          <p:cNvSpPr/>
          <p:nvPr/>
        </p:nvSpPr>
        <p:spPr>
          <a:xfrm>
            <a:off x="2971800" y="3838208"/>
            <a:ext cx="16764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2800" b="1" spc="-5" dirty="0" smtClean="0">
                <a:latin typeface="Times New Roman"/>
                <a:cs typeface="Times New Roman"/>
              </a:rPr>
              <a:t>36,8</a:t>
            </a: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51" name="object 42"/>
          <p:cNvSpPr txBox="1"/>
          <p:nvPr/>
        </p:nvSpPr>
        <p:spPr>
          <a:xfrm>
            <a:off x="3352800" y="5437496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21,6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2" name="object 29"/>
          <p:cNvSpPr/>
          <p:nvPr/>
        </p:nvSpPr>
        <p:spPr>
          <a:xfrm>
            <a:off x="4343400" y="1295400"/>
            <a:ext cx="156972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52,9 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53" name="object 29"/>
          <p:cNvSpPr/>
          <p:nvPr/>
        </p:nvSpPr>
        <p:spPr>
          <a:xfrm>
            <a:off x="5562600" y="1295400"/>
            <a:ext cx="1569720" cy="1066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38,5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56" name="object 31"/>
          <p:cNvSpPr txBox="1"/>
          <p:nvPr/>
        </p:nvSpPr>
        <p:spPr>
          <a:xfrm rot="10800000" flipV="1">
            <a:off x="5943600" y="2743200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13,2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7" name="object 31"/>
          <p:cNvSpPr txBox="1"/>
          <p:nvPr/>
        </p:nvSpPr>
        <p:spPr>
          <a:xfrm rot="10800000" flipV="1">
            <a:off x="3352800" y="1310763"/>
            <a:ext cx="84963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90,9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sz="1200" b="1" spc="-5" dirty="0" err="1" smtClean="0">
                <a:latin typeface="Times New Roman"/>
                <a:cs typeface="Times New Roman"/>
              </a:rPr>
              <a:t>млн</a:t>
            </a:r>
            <a:r>
              <a:rPr sz="1200" b="1" spc="-5" dirty="0">
                <a:latin typeface="Times New Roman"/>
                <a:cs typeface="Times New Roman"/>
              </a:rPr>
              <a:t>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lang="ru-RU" sz="1200" b="1" spc="-95" dirty="0" smtClean="0">
                <a:latin typeface="Times New Roman"/>
                <a:cs typeface="Times New Roman"/>
              </a:rPr>
              <a:t>р</a:t>
            </a:r>
            <a:r>
              <a:rPr lang="ru-RU" sz="1200" b="1" spc="-10" dirty="0" smtClean="0">
                <a:latin typeface="Times New Roman"/>
                <a:cs typeface="Times New Roman"/>
              </a:rPr>
              <a:t>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8" name="object 31"/>
          <p:cNvSpPr txBox="1"/>
          <p:nvPr/>
        </p:nvSpPr>
        <p:spPr>
          <a:xfrm rot="10800000" flipV="1">
            <a:off x="5791200" y="802472"/>
            <a:ext cx="1371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2022 г.</a:t>
            </a:r>
          </a:p>
        </p:txBody>
      </p:sp>
      <p:sp>
        <p:nvSpPr>
          <p:cNvPr id="59" name="object 31"/>
          <p:cNvSpPr txBox="1"/>
          <p:nvPr/>
        </p:nvSpPr>
        <p:spPr>
          <a:xfrm rot="10800000" flipV="1">
            <a:off x="4572000" y="802472"/>
            <a:ext cx="1219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2021 г.</a:t>
            </a:r>
          </a:p>
        </p:txBody>
      </p:sp>
      <p:sp>
        <p:nvSpPr>
          <p:cNvPr id="60" name="object 32"/>
          <p:cNvSpPr/>
          <p:nvPr/>
        </p:nvSpPr>
        <p:spPr>
          <a:xfrm>
            <a:off x="4308144" y="2536784"/>
            <a:ext cx="1546860" cy="1085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32"/>
          <p:cNvSpPr/>
          <p:nvPr/>
        </p:nvSpPr>
        <p:spPr>
          <a:xfrm>
            <a:off x="4267200" y="3838208"/>
            <a:ext cx="16764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2800" b="1" spc="-5" dirty="0" smtClean="0">
                <a:latin typeface="Times New Roman"/>
                <a:cs typeface="Times New Roman"/>
              </a:rPr>
              <a:t>29,9</a:t>
            </a: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65" name="object 32"/>
          <p:cNvSpPr/>
          <p:nvPr/>
        </p:nvSpPr>
        <p:spPr>
          <a:xfrm>
            <a:off x="5486400" y="3838208"/>
            <a:ext cx="1676400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endParaRPr lang="ru-RU" sz="1200" b="1" spc="-5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2800" b="1" spc="-5" dirty="0" smtClean="0">
                <a:latin typeface="Times New Roman"/>
                <a:cs typeface="Times New Roman"/>
              </a:rPr>
              <a:t>28,1</a:t>
            </a: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lang="ru-RU" sz="1200" dirty="0">
              <a:latin typeface="Times New Roman"/>
              <a:cs typeface="Times New Roman"/>
            </a:endParaRPr>
          </a:p>
        </p:txBody>
      </p:sp>
      <p:sp>
        <p:nvSpPr>
          <p:cNvPr id="66" name="object 40"/>
          <p:cNvSpPr/>
          <p:nvPr/>
        </p:nvSpPr>
        <p:spPr>
          <a:xfrm>
            <a:off x="4343400" y="5181600"/>
            <a:ext cx="1600200" cy="1143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42"/>
          <p:cNvSpPr txBox="1"/>
          <p:nvPr/>
        </p:nvSpPr>
        <p:spPr>
          <a:xfrm>
            <a:off x="4724400" y="5396552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22,4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8" name="object 40"/>
          <p:cNvSpPr/>
          <p:nvPr/>
        </p:nvSpPr>
        <p:spPr>
          <a:xfrm>
            <a:off x="5562600" y="5181600"/>
            <a:ext cx="1600200" cy="11430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42"/>
          <p:cNvSpPr txBox="1"/>
          <p:nvPr/>
        </p:nvSpPr>
        <p:spPr>
          <a:xfrm>
            <a:off x="5943600" y="5437496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pc="-5" dirty="0" smtClean="0">
                <a:latin typeface="Times New Roman"/>
                <a:cs typeface="Times New Roman"/>
              </a:rPr>
              <a:t>23,2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48500" y="2438400"/>
            <a:ext cx="2095500" cy="12473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31"/>
          <p:cNvSpPr txBox="1"/>
          <p:nvPr/>
        </p:nvSpPr>
        <p:spPr>
          <a:xfrm rot="10800000" flipV="1">
            <a:off x="4572000" y="2667000"/>
            <a:ext cx="849630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35,2</a:t>
            </a:r>
            <a:endParaRPr sz="2800"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1200" b="1" spc="-5" dirty="0">
                <a:latin typeface="Times New Roman"/>
                <a:cs typeface="Times New Roman"/>
              </a:rPr>
              <a:t>млн.</a:t>
            </a:r>
            <a:r>
              <a:rPr sz="1200" b="1" spc="-95" dirty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42" name="Picture 2" descr="«ЮТэйр» покупает авиакомпанию «Турухан»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2800" y="1219200"/>
            <a:ext cx="17526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6172200"/>
            <a:ext cx="9144000" cy="8667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486775" cy="1145977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00FF"/>
                </a:solidFill>
              </a:rPr>
              <a:t>Развитие транспортной системы </a:t>
            </a:r>
            <a:r>
              <a:rPr lang="ru-RU" sz="2200" dirty="0" err="1" smtClean="0">
                <a:solidFill>
                  <a:srgbClr val="0000FF"/>
                </a:solidFill>
              </a:rPr>
              <a:t>Кондинского</a:t>
            </a:r>
            <a:r>
              <a:rPr lang="ru-RU" sz="2200" dirty="0" smtClean="0">
                <a:solidFill>
                  <a:srgbClr val="0000FF"/>
                </a:solidFill>
              </a:rPr>
              <a:t> района</a:t>
            </a:r>
            <a:br>
              <a:rPr lang="ru-RU" sz="2200" dirty="0" smtClean="0">
                <a:solidFill>
                  <a:srgbClr val="0000FF"/>
                </a:solidFill>
              </a:rPr>
            </a:br>
            <a:r>
              <a:rPr lang="ru-RU" sz="2200" dirty="0" smtClean="0">
                <a:solidFill>
                  <a:srgbClr val="0000FF"/>
                </a:solidFill>
              </a:rPr>
              <a:t> на 2019-2025 годы и на период до 2030 года</a:t>
            </a:r>
            <a:br>
              <a:rPr lang="ru-RU" sz="2200" dirty="0" smtClean="0">
                <a:solidFill>
                  <a:srgbClr val="0000FF"/>
                </a:solidFill>
              </a:rPr>
            </a:br>
            <a:r>
              <a:rPr lang="ru-RU" sz="2200" dirty="0" smtClean="0">
                <a:solidFill>
                  <a:srgbClr val="0000FF"/>
                </a:solidFill>
              </a:rPr>
              <a:t>СУБСИДИИ ПРЕДПРИЯТИЯМ ТРАНСПОРТНОЙ СИСТЕМЫ</a:t>
            </a:r>
            <a:endParaRPr lang="ru-RU" sz="2200" dirty="0">
              <a:solidFill>
                <a:srgbClr val="0000FF"/>
              </a:solidFill>
            </a:endParaRP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676400" y="1371600"/>
            <a:ext cx="1371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 ,9 млн.рублей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«ЮТэйр» покупает авиакомпанию «Турухан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334000"/>
            <a:ext cx="2438400" cy="1524000"/>
          </a:xfrm>
          <a:prstGeom prst="rect">
            <a:avLst/>
          </a:prstGeom>
          <a:noFill/>
        </p:spPr>
      </p:pic>
      <p:sp>
        <p:nvSpPr>
          <p:cNvPr id="26" name="Номер слайда 25"/>
          <p:cNvSpPr>
            <a:spLocks noGrp="1"/>
          </p:cNvSpPr>
          <p:nvPr>
            <p:ph type="sldNum" sz="quarter" idx="4294967295"/>
          </p:nvPr>
        </p:nvSpPr>
        <p:spPr>
          <a:xfrm>
            <a:off x="152400" y="6686550"/>
            <a:ext cx="2103437" cy="276999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42EB65CA-8A0F-47F3-973E-35FD60AA93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l">
                <a:defRPr/>
              </a:pPr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7000" y="2057400"/>
            <a:ext cx="22860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доступности и повышения качества услуг автомобильным транспортом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2667000" y="3657600"/>
            <a:ext cx="22860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доступности и повышения качества услуг водным транспортом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1"/>
          <p:cNvSpPr/>
          <p:nvPr/>
        </p:nvSpPr>
        <p:spPr>
          <a:xfrm>
            <a:off x="2743200" y="5257800"/>
            <a:ext cx="2286000" cy="1600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доступности и повышения качества услуг воздушным транспортом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953000" y="2133600"/>
            <a:ext cx="15240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28 867,3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324600" y="2133600"/>
            <a:ext cx="14478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29 435,2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953000" y="3733800"/>
            <a:ext cx="15240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31 249,8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248400" y="38100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620000" y="3733800"/>
            <a:ext cx="15240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953000" y="52578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30 836,8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324600" y="52578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23 535,4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620000" y="5257800"/>
            <a:ext cx="1524000" cy="1371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23 535,3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Y:\Общая\Комитет по финансам\Проломова\Фото к слайдам ноябрь 2018\IMG_384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733800"/>
            <a:ext cx="2438400" cy="1447800"/>
          </a:xfrm>
          <a:prstGeom prst="rect">
            <a:avLst/>
          </a:prstGeom>
          <a:noFill/>
        </p:spPr>
      </p:pic>
      <p:pic>
        <p:nvPicPr>
          <p:cNvPr id="32" name="Picture 3" descr="X:\ОТДЕЛ БЮДЖЕТНОГО ПЛАНИРОВАНИЯ\Бюджет 2019\ДУМА\ИСПОЛНЕНИЕ\за 2018 год\06. ПУБЛИЧНЫЕ СЛУШАНИЯ (презентация, протокол)\от ГРБС к слайдам за 2018 год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057400"/>
            <a:ext cx="2438400" cy="1600200"/>
          </a:xfrm>
          <a:prstGeom prst="rect">
            <a:avLst/>
          </a:prstGeom>
          <a:noFill/>
        </p:spPr>
      </p:pic>
      <p:sp>
        <p:nvSpPr>
          <p:cNvPr id="29" name="Овал 28"/>
          <p:cNvSpPr/>
          <p:nvPr/>
        </p:nvSpPr>
        <p:spPr>
          <a:xfrm>
            <a:off x="7467600" y="2133600"/>
            <a:ext cx="1676400" cy="1447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15 015,9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0" y="1371600"/>
            <a:ext cx="1600200" cy="609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971800" y="1295400"/>
            <a:ext cx="1600200" cy="685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648200" y="1371600"/>
            <a:ext cx="1371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52,97 млн.рублей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620000" y="1371600"/>
            <a:ext cx="1371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38,55 млн.рублей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943600" y="1295400"/>
            <a:ext cx="1600200" cy="609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6013703" y="230124"/>
            <a:ext cx="384048" cy="53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130540" y="1098803"/>
            <a:ext cx="384048" cy="53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7508240" cy="7774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89"/>
              </a:lnSpc>
            </a:pPr>
            <a:r>
              <a:rPr lang="ru-RU" sz="2400" spc="-10" dirty="0" smtClean="0">
                <a:solidFill>
                  <a:srgbClr val="0000FF"/>
                </a:solidFill>
              </a:rPr>
              <a:t>Объем Дорожного</a:t>
            </a:r>
            <a:r>
              <a:rPr sz="2400" spc="-15" dirty="0" smtClean="0">
                <a:solidFill>
                  <a:srgbClr val="0000FF"/>
                </a:solidFill>
              </a:rPr>
              <a:t> </a:t>
            </a:r>
            <a:r>
              <a:rPr lang="ru-RU" sz="2400" spc="-10" dirty="0" smtClean="0">
                <a:solidFill>
                  <a:srgbClr val="0000FF"/>
                </a:solidFill>
              </a:rPr>
              <a:t>фонда</a:t>
            </a:r>
            <a:r>
              <a:rPr sz="2400" spc="-10" dirty="0" smtClean="0">
                <a:solidFill>
                  <a:srgbClr val="0000FF"/>
                </a:solidFill>
              </a:rPr>
              <a:t> </a:t>
            </a:r>
            <a:r>
              <a:rPr lang="ru-RU" sz="2400" spc="-5" dirty="0" smtClean="0">
                <a:solidFill>
                  <a:srgbClr val="0000FF"/>
                </a:solidFill>
              </a:rPr>
              <a:t>муниципального образования Кондинский район на 2018 -2022 годы, тыс. рублей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586" y="990600"/>
            <a:ext cx="2058014" cy="556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8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285999" y="990599"/>
          <a:ext cx="6705602" cy="5610386"/>
        </p:xfrm>
        <a:graphic>
          <a:graphicData uri="http://schemas.openxmlformats.org/drawingml/2006/table">
            <a:tbl>
              <a:tblPr/>
              <a:tblGrid>
                <a:gridCol w="1592727"/>
                <a:gridCol w="1022575"/>
                <a:gridCol w="1022575"/>
                <a:gridCol w="1022575"/>
                <a:gridCol w="1022575"/>
                <a:gridCol w="1022575"/>
              </a:tblGrid>
              <a:tr h="9641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Источник формирования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 (факт) 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2019 год (утвержденный план)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2021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7192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Акцизы на нефтепродукты,  тыс.рублей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8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015,1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9 746,9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Транспортный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налог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-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-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3 215,4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3 215,4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3 215,4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5071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Субсидии из окружного бюджета, </a:t>
                      </a:r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тыс.рублей </a:t>
                      </a:r>
                    </a:p>
                  </a:txBody>
                  <a:tcPr marL="5316" marR="5316" marT="53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151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481,1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218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679,7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125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573,2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284,8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284,8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2827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Иные источники, предусмотренные действующим законодательством РФ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36 931,1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56 441,0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21 434,8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21 998,0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8470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Итого, тыс.рублей </a:t>
                      </a: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196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427,3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47847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283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918,2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159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970,3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35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245,1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6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13</a:t>
                      </a:r>
                      <a:r>
                        <a:rPr lang="ru-RU" sz="16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/>
                        </a:rPr>
                        <a:t> 247,1</a:t>
                      </a:r>
                      <a:endParaRPr lang="ru-RU" sz="16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/>
                      </a:endParaRPr>
                    </a:p>
                  </a:txBody>
                  <a:tcPr marL="5316" marR="5316" marT="531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29</a:t>
            </a:fld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199" y="152400"/>
            <a:ext cx="7977189" cy="1200329"/>
          </a:xfrm>
        </p:spPr>
        <p:txBody>
          <a:bodyPr/>
          <a:lstStyle/>
          <a:p>
            <a:pPr algn="ctr"/>
            <a:r>
              <a:rPr lang="ru-RU" sz="26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Составление проекта бюджета Кондинского района на 2020 год и на плановый период 2021 и 2022 годов основано на следующих документах:</a:t>
            </a:r>
            <a:endParaRPr lang="ru-RU" sz="2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152400" y="1447800"/>
            <a:ext cx="3962400" cy="15240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Бюджетное послание Президента Российской Федерации Федеральному Собранию Российской Федерации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20 февраля 2019 года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5105400" y="4419600"/>
            <a:ext cx="3733800" cy="22098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Прогноз 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социально-экономического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развития Кондинского района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и 2022 годов</a:t>
            </a:r>
          </a:p>
          <a:p>
            <a:pPr algn="ctr"/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4343400" y="1600200"/>
            <a:ext cx="4572000" cy="26670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Распоряжение администрации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Кондинского района </a:t>
            </a:r>
          </a:p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от 25 сентября 2019 года № 647-р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 основных направлениях налоговой,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бюджетной и долговой политики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Кондинский район на 2020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на плановый период 2021 и 2022 годов»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52400" y="4495800"/>
            <a:ext cx="4800600" cy="20574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07 мая 2018 года № 204 «О национальных целях и стратегических задачах развития Российской Федерации на период до 2024 года» 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152400" y="3200400"/>
            <a:ext cx="4038600" cy="11430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Указы Президента Российской Федерации от 2012 года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Овал 62"/>
          <p:cNvSpPr/>
          <p:nvPr/>
        </p:nvSpPr>
        <p:spPr>
          <a:xfrm>
            <a:off x="1600200" y="2590800"/>
            <a:ext cx="17526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131 882,5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4372" name="Picture 4" descr="Y:\Общая\Комитет по финансам\Проломова\ФОТО к слайдам\Фото дороги, транспорт\IMG_5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48200"/>
            <a:ext cx="1752600" cy="1905000"/>
          </a:xfrm>
          <a:prstGeom prst="rect">
            <a:avLst/>
          </a:prstGeom>
          <a:noFill/>
        </p:spPr>
      </p:pic>
      <p:pic>
        <p:nvPicPr>
          <p:cNvPr id="314371" name="Picture 3" descr="Y:\Общая\Комитет по финансам\Проломова\ФОТО к слайдам\Фото дороги, транспорт\IMG_5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1752600" cy="1219200"/>
          </a:xfrm>
          <a:prstGeom prst="rect">
            <a:avLst/>
          </a:prstGeom>
          <a:noFill/>
        </p:spPr>
      </p:pic>
      <p:pic>
        <p:nvPicPr>
          <p:cNvPr id="51" name="Picture 7" descr="C:\Users\021501\Desktop\ДОРОГА в ЛЕУШИ\3_13.jpg"/>
          <p:cNvPicPr>
            <a:picLocks noChangeAspect="1" noChangeArrowheads="1"/>
          </p:cNvPicPr>
          <p:nvPr/>
        </p:nvPicPr>
        <p:blipFill>
          <a:blip r:embed="rId4" cstate="print"/>
          <a:srcRect l="10657" t="7845" r="30505" b="29813"/>
          <a:stretch>
            <a:fillRect/>
          </a:stretch>
        </p:blipFill>
        <p:spPr bwMode="auto">
          <a:xfrm>
            <a:off x="0" y="2819400"/>
            <a:ext cx="1600200" cy="9144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14370" name="Picture 2" descr="Y:\Общая\Комитет по финансам\Проломова\Фото к слайдам ноябрь 2018\IMG_3863 - коп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1600200" cy="1600200"/>
          </a:xfrm>
          <a:prstGeom prst="rect">
            <a:avLst/>
          </a:prstGeom>
          <a:noFill/>
        </p:spPr>
      </p:pic>
      <p:sp>
        <p:nvSpPr>
          <p:cNvPr id="17" name="object 29"/>
          <p:cNvSpPr/>
          <p:nvPr/>
        </p:nvSpPr>
        <p:spPr>
          <a:xfrm>
            <a:off x="1600200" y="1219200"/>
            <a:ext cx="187452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Овал 43"/>
          <p:cNvSpPr/>
          <p:nvPr/>
        </p:nvSpPr>
        <p:spPr>
          <a:xfrm>
            <a:off x="6629400" y="4114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114800" y="4114800"/>
            <a:ext cx="17526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object 29"/>
          <p:cNvSpPr/>
          <p:nvPr/>
        </p:nvSpPr>
        <p:spPr>
          <a:xfrm>
            <a:off x="6553200" y="1295400"/>
            <a:ext cx="1874520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9"/>
          <p:cNvSpPr/>
          <p:nvPr/>
        </p:nvSpPr>
        <p:spPr>
          <a:xfrm>
            <a:off x="4114800" y="1219200"/>
            <a:ext cx="187452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13703" y="230124"/>
            <a:ext cx="384048" cy="5394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-152400" y="228600"/>
            <a:ext cx="9144000" cy="4431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ct val="60000"/>
              </a:lnSpc>
            </a:pPr>
            <a:r>
              <a:rPr lang="ru-RU" sz="2400" spc="-10" dirty="0" smtClean="0">
                <a:solidFill>
                  <a:srgbClr val="0000FF"/>
                </a:solidFill>
              </a:rPr>
              <a:t/>
            </a:r>
            <a:br>
              <a:rPr lang="ru-RU" sz="2400" spc="-10" dirty="0" smtClean="0">
                <a:solidFill>
                  <a:srgbClr val="0000FF"/>
                </a:solidFill>
              </a:rPr>
            </a:br>
            <a:r>
              <a:rPr lang="ru-RU" sz="2400" spc="-10" dirty="0" smtClean="0">
                <a:solidFill>
                  <a:srgbClr val="0000FF"/>
                </a:solidFill>
              </a:rPr>
              <a:t>Использование средств </a:t>
            </a:r>
            <a:r>
              <a:rPr lang="ru-RU" sz="2400" spc="-15" dirty="0" smtClean="0">
                <a:solidFill>
                  <a:srgbClr val="0000FF"/>
                </a:solidFill>
              </a:rPr>
              <a:t>Дорожного фонда </a:t>
            </a:r>
            <a:r>
              <a:rPr lang="ru-RU" sz="2400" spc="-5" dirty="0" smtClean="0">
                <a:solidFill>
                  <a:srgbClr val="0000FF"/>
                </a:solidFill>
              </a:rPr>
              <a:t>в 2020 - 2022 гг.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5" name="object 31"/>
          <p:cNvSpPr txBox="1"/>
          <p:nvPr/>
        </p:nvSpPr>
        <p:spPr>
          <a:xfrm rot="10800000" flipV="1">
            <a:off x="1828800" y="800100"/>
            <a:ext cx="152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2020 год</a:t>
            </a:r>
          </a:p>
        </p:txBody>
      </p:sp>
      <p:sp>
        <p:nvSpPr>
          <p:cNvPr id="16" name="object 31"/>
          <p:cNvSpPr txBox="1"/>
          <p:nvPr/>
        </p:nvSpPr>
        <p:spPr>
          <a:xfrm rot="10800000" flipV="1">
            <a:off x="6781800" y="876300"/>
            <a:ext cx="152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2022 год</a:t>
            </a:r>
          </a:p>
        </p:txBody>
      </p:sp>
      <p:sp>
        <p:nvSpPr>
          <p:cNvPr id="20" name="object 31"/>
          <p:cNvSpPr txBox="1"/>
          <p:nvPr/>
        </p:nvSpPr>
        <p:spPr>
          <a:xfrm rot="10800000" flipV="1">
            <a:off x="1752600" y="1447800"/>
            <a:ext cx="15240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159 970,3</a:t>
            </a:r>
            <a:endParaRPr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1200" b="1" spc="-5" dirty="0" smtClean="0">
                <a:latin typeface="Times New Roman"/>
                <a:cs typeface="Times New Roman"/>
              </a:rPr>
              <a:t>тыс.</a:t>
            </a:r>
            <a:r>
              <a:rPr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1" name="object 31"/>
          <p:cNvSpPr txBox="1"/>
          <p:nvPr/>
        </p:nvSpPr>
        <p:spPr>
          <a:xfrm rot="10800000" flipV="1">
            <a:off x="6781800" y="1447800"/>
            <a:ext cx="1447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13 247,1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latin typeface="Times New Roman"/>
                <a:cs typeface="Times New Roman"/>
              </a:rPr>
              <a:t>тыс.</a:t>
            </a:r>
            <a:r>
              <a:rPr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3" name="object 31"/>
          <p:cNvSpPr txBox="1"/>
          <p:nvPr/>
        </p:nvSpPr>
        <p:spPr>
          <a:xfrm rot="10800000" flipV="1">
            <a:off x="4343400" y="838200"/>
            <a:ext cx="13716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2021 год</a:t>
            </a:r>
          </a:p>
        </p:txBody>
      </p:sp>
      <p:sp>
        <p:nvSpPr>
          <p:cNvPr id="25" name="object 31"/>
          <p:cNvSpPr txBox="1"/>
          <p:nvPr/>
        </p:nvSpPr>
        <p:spPr>
          <a:xfrm rot="10800000" flipV="1">
            <a:off x="4343400" y="1447800"/>
            <a:ext cx="15240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35 245,1 </a:t>
            </a:r>
          </a:p>
          <a:p>
            <a:pPr algn="ctr">
              <a:lnSpc>
                <a:spcPct val="100000"/>
              </a:lnSpc>
            </a:pPr>
            <a:r>
              <a:rPr lang="ru-RU" sz="1200" b="1" spc="-5" dirty="0" smtClean="0">
                <a:latin typeface="Times New Roman"/>
                <a:cs typeface="Times New Roman"/>
              </a:rPr>
              <a:t>тыс.</a:t>
            </a:r>
            <a:r>
              <a:rPr sz="1200" b="1" spc="-95" dirty="0" smtClean="0">
                <a:latin typeface="Times New Roman"/>
                <a:cs typeface="Times New Roman"/>
              </a:rPr>
              <a:t> </a:t>
            </a:r>
            <a:r>
              <a:rPr lang="ru-RU" sz="1200" b="1" spc="-10" dirty="0" smtClean="0">
                <a:latin typeface="Times New Roman"/>
                <a:cs typeface="Times New Roman"/>
              </a:rPr>
              <a:t>рублей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1676400" y="4038600"/>
            <a:ext cx="1676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629400" y="6019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114800" y="5943600"/>
            <a:ext cx="19050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752600" y="6019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8" name="object 31"/>
          <p:cNvSpPr txBox="1"/>
          <p:nvPr/>
        </p:nvSpPr>
        <p:spPr>
          <a:xfrm rot="10800000" flipV="1">
            <a:off x="1905000" y="3891603"/>
            <a:ext cx="11430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6 579,8</a:t>
            </a:r>
          </a:p>
          <a:p>
            <a:pPr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+21 151,9</a:t>
            </a:r>
            <a:endParaRPr b="1" dirty="0" smtClean="0">
              <a:latin typeface="Times New Roman"/>
              <a:cs typeface="Times New Roman"/>
            </a:endParaRPr>
          </a:p>
        </p:txBody>
      </p:sp>
      <p:sp>
        <p:nvSpPr>
          <p:cNvPr id="49" name="object 31"/>
          <p:cNvSpPr txBox="1"/>
          <p:nvPr/>
        </p:nvSpPr>
        <p:spPr>
          <a:xfrm rot="10800000" flipV="1">
            <a:off x="4267200" y="3991279"/>
            <a:ext cx="1371600" cy="856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b="1" spc="-5" dirty="0" smtClean="0">
                <a:latin typeface="Times New Roman"/>
                <a:cs typeface="Times New Roman"/>
              </a:rPr>
              <a:t>12 891,1</a:t>
            </a: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b="1" spc="-5" dirty="0" smtClean="0">
                <a:latin typeface="Times New Roman"/>
                <a:cs typeface="Times New Roman"/>
              </a:rPr>
              <a:t>+21 998,0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0" name="object 31"/>
          <p:cNvSpPr txBox="1"/>
          <p:nvPr/>
        </p:nvSpPr>
        <p:spPr>
          <a:xfrm rot="10800000" flipV="1">
            <a:off x="6705600" y="4044602"/>
            <a:ext cx="1524000" cy="5975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b="1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spc="-5" dirty="0" smtClean="0">
                <a:latin typeface="Times New Roman"/>
                <a:cs typeface="Times New Roman"/>
              </a:rPr>
              <a:t>12 891,1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2" name="object 31"/>
          <p:cNvSpPr txBox="1"/>
          <p:nvPr/>
        </p:nvSpPr>
        <p:spPr>
          <a:xfrm rot="10800000" flipV="1">
            <a:off x="1905000" y="6208811"/>
            <a:ext cx="1371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dirty="0" smtClean="0">
                <a:latin typeface="Times New Roman"/>
                <a:cs typeface="Times New Roman"/>
              </a:rPr>
              <a:t>356,0</a:t>
            </a:r>
          </a:p>
        </p:txBody>
      </p:sp>
      <p:sp>
        <p:nvSpPr>
          <p:cNvPr id="53" name="object 31"/>
          <p:cNvSpPr txBox="1"/>
          <p:nvPr/>
        </p:nvSpPr>
        <p:spPr>
          <a:xfrm rot="10800000" flipV="1">
            <a:off x="4343400" y="6248400"/>
            <a:ext cx="1371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dirty="0" smtClean="0">
                <a:latin typeface="Times New Roman"/>
                <a:cs typeface="Times New Roman"/>
              </a:rPr>
              <a:t>356,0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54" name="object 31"/>
          <p:cNvSpPr txBox="1"/>
          <p:nvPr/>
        </p:nvSpPr>
        <p:spPr>
          <a:xfrm rot="10800000" flipV="1">
            <a:off x="6858000" y="6248400"/>
            <a:ext cx="9906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lang="ru-RU" sz="2000" b="1" dirty="0" smtClean="0">
                <a:latin typeface="Times New Roman"/>
                <a:cs typeface="Times New Roman"/>
              </a:rPr>
              <a:t>    356,0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6705600" y="2590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191000" y="2590800"/>
            <a:ext cx="1676400" cy="8382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0,00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Picture 5" descr="Герб-3вариан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bject 21"/>
          <p:cNvSpPr/>
          <p:nvPr/>
        </p:nvSpPr>
        <p:spPr>
          <a:xfrm>
            <a:off x="1447800" y="3352800"/>
            <a:ext cx="7086600" cy="838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Текущее содержание дорог, кроме того предоставление трансфертов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Междуреченский </a:t>
            </a:r>
            <a:endParaRPr lang="ru-RU" sz="2000" dirty="0" smtClean="0"/>
          </a:p>
          <a:p>
            <a:pPr algn="ctr"/>
            <a:endParaRPr dirty="0"/>
          </a:p>
        </p:txBody>
      </p:sp>
      <p:sp>
        <p:nvSpPr>
          <p:cNvPr id="40" name="object 21"/>
          <p:cNvSpPr/>
          <p:nvPr/>
        </p:nvSpPr>
        <p:spPr>
          <a:xfrm>
            <a:off x="1447800" y="2057400"/>
            <a:ext cx="7162800" cy="533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Строительство автомобильных дорог</a:t>
            </a:r>
            <a:endParaRPr sz="2000" dirty="0"/>
          </a:p>
        </p:txBody>
      </p:sp>
      <p:sp>
        <p:nvSpPr>
          <p:cNvPr id="22" name="object 21"/>
          <p:cNvSpPr/>
          <p:nvPr/>
        </p:nvSpPr>
        <p:spPr>
          <a:xfrm>
            <a:off x="1600200" y="4953000"/>
            <a:ext cx="6858000" cy="1219200"/>
          </a:xfrm>
          <a:prstGeom prst="rect">
            <a:avLst/>
          </a:prstGeom>
          <a:solidFill>
            <a:srgbClr val="FF6600"/>
          </a:solidFill>
        </p:spPr>
        <p:txBody>
          <a:bodyPr wrap="square" lIns="0" tIns="0" rIns="0" bIns="0" rtlCol="0"/>
          <a:lstStyle/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Обработка и рассылка постановлений органов государственного контроля об административных правонарушениях в области дорожного движения </a:t>
            </a:r>
          </a:p>
          <a:p>
            <a:pPr algn="ctr"/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(начиная с 2020 года)</a:t>
            </a:r>
            <a:endParaRPr sz="1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 flipH="1">
            <a:off x="228600" y="-17780"/>
            <a:ext cx="100457" cy="446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r">
              <a:lnSpc>
                <a:spcPct val="100000"/>
              </a:lnSpc>
            </a:pPr>
            <a:r>
              <a:rPr lang="ru-RU" sz="2900" dirty="0" smtClean="0"/>
              <a:t>      </a:t>
            </a:r>
            <a:endParaRPr sz="2900" dirty="0"/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3702875"/>
              </p:ext>
            </p:extLst>
          </p:nvPr>
        </p:nvGraphicFramePr>
        <p:xfrm>
          <a:off x="152397" y="1219201"/>
          <a:ext cx="8839205" cy="5253568"/>
        </p:xfrm>
        <a:graphic>
          <a:graphicData uri="http://schemas.openxmlformats.org/drawingml/2006/table">
            <a:tbl>
              <a:tblPr/>
              <a:tblGrid>
                <a:gridCol w="3048003"/>
                <a:gridCol w="2057400"/>
                <a:gridCol w="914400"/>
                <a:gridCol w="1143000"/>
                <a:gridCol w="1676402"/>
              </a:tblGrid>
              <a:tr h="180761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 smtClean="0">
                          <a:latin typeface="Arial"/>
                        </a:rPr>
                        <a:t>  </a:t>
                      </a:r>
                      <a:endParaRPr lang="ru-RU" sz="7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7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0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объекта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Городские и сельские поселения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Сроки строительства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Объемы финансирования </a:t>
                      </a:r>
                    </a:p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2020 год</a:t>
                      </a:r>
                    </a:p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(план), </a:t>
                      </a:r>
                    </a:p>
                    <a:p>
                      <a:pPr algn="ctr" fontAlgn="ctr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56972">
                <a:tc v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baseline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900" b="1" i="0" u="none" strike="noStrike" baseline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начало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5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завершение</a:t>
                      </a:r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5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41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подъездной</a:t>
                      </a:r>
                    </a:p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дороги Ямки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с.Ямки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lang="ru-RU" sz="15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882,5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89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</a:t>
                      </a:r>
                      <a:r>
                        <a:rPr lang="ru-RU" sz="15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школы для размещений групп </a:t>
                      </a:r>
                      <a:r>
                        <a:rPr lang="ru-RU" sz="1500" b="0" i="0" u="none" strike="noStrik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500" b="0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/с </a:t>
                      </a:r>
                      <a:r>
                        <a:rPr lang="ru-RU" sz="1500" b="0" i="0" u="none" strike="noStrik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с.Чантырья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с.Чантырья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r>
                        <a:rPr lang="ru-RU" sz="15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023,6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043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Реконструкция школы для размещения групп </a:t>
                      </a:r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/с п.Половинка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п.Половинка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192 026,6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419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 «Школа детский сад»  </a:t>
                      </a:r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д.</a:t>
                      </a:r>
                      <a:r>
                        <a:rPr lang="ru-RU" sz="1500" b="0" i="0" u="none" strike="noStrike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Ушья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д.Ушья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  <a:r>
                        <a:rPr lang="ru-RU" sz="15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296,0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675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Выкуп детского сада </a:t>
                      </a:r>
                    </a:p>
                    <a:p>
                      <a:pPr algn="ctr" fontAlgn="b"/>
                      <a:r>
                        <a:rPr lang="ru-RU" sz="1500" b="0" i="0" u="none" strike="noStrik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 . Междуреченский на 200 мест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пгт. Междуреченский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339 554,1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548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Спортивный  комплекс </a:t>
                      </a:r>
                      <a:r>
                        <a:rPr lang="ru-RU" sz="15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Междуреченский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Междуреченский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156 574,8</a:t>
                      </a:r>
                      <a:endParaRPr lang="ru-RU" sz="15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075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Приобретение и монтаж</a:t>
                      </a:r>
                      <a:r>
                        <a:rPr lang="ru-RU" sz="15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ru-RU" sz="1500" b="0" i="0" u="none" strike="noStrike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твердо-топливной</a:t>
                      </a:r>
                      <a:r>
                        <a:rPr lang="ru-RU" sz="15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котельной </a:t>
                      </a:r>
                    </a:p>
                    <a:p>
                      <a:pPr algn="ctr" fontAlgn="b"/>
                      <a:r>
                        <a:rPr lang="ru-RU" sz="15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«Центр» 10 МВт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Междуреченский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65 000,0</a:t>
                      </a:r>
                      <a:endParaRPr lang="ru-RU" sz="15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1" name="object 4"/>
          <p:cNvSpPr txBox="1">
            <a:spLocks/>
          </p:cNvSpPr>
          <p:nvPr/>
        </p:nvSpPr>
        <p:spPr>
          <a:xfrm>
            <a:off x="0" y="0"/>
            <a:ext cx="9144000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Инвестиции в общественно значимые объекты                                 на 2020 - 2022 годы 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5991225"/>
            <a:ext cx="9144000" cy="866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dirty="0">
              <a:latin typeface="Calibri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613" y="0"/>
            <a:ext cx="8662987" cy="923330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«Информационное общество Кондинского района на 2019-2025 годы и на 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52400" y="927202"/>
            <a:ext cx="8839200" cy="13874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</a:t>
            </a: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solidFill>
                <a:srgbClr val="0E4507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E4507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0E4507"/>
                </a:solidFill>
              </a:rPr>
              <a:t>Цель </a:t>
            </a:r>
            <a:r>
              <a:rPr lang="ru-RU" sz="1400" b="1" dirty="0">
                <a:solidFill>
                  <a:srgbClr val="0E4507"/>
                </a:solidFill>
              </a:rPr>
              <a:t>программы: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E4507"/>
                </a:solidFill>
              </a:rPr>
              <a:t>Формирование информационного пространства и организация доступа к информационным ресурсам и коммуникационным технологиям, обеспечение условий для реализации эффективной системы управления в органах местного самоуправления Кондинского района на основе внедрения современных информационных и коммуникационных технологий.</a:t>
            </a: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7400" y="2514600"/>
            <a:ext cx="914400" cy="53340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2 </a:t>
            </a:r>
            <a:r>
              <a:rPr lang="ru-RU" sz="1100" b="1" dirty="0" smtClean="0">
                <a:solidFill>
                  <a:schemeClr val="tx1"/>
                </a:solidFill>
              </a:rPr>
              <a:t>239,2</a:t>
            </a:r>
            <a:endParaRPr lang="ru-RU" sz="1100" b="1" dirty="0">
              <a:solidFill>
                <a:schemeClr val="tx1"/>
              </a:solidFill>
            </a:endParaRP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 err="1" smtClean="0">
                <a:solidFill>
                  <a:schemeClr val="tx1"/>
                </a:solidFill>
              </a:rPr>
              <a:t>тыс.рублей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62400" y="2514600"/>
            <a:ext cx="914400" cy="53340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 </a:t>
            </a:r>
            <a:r>
              <a:rPr lang="ru-RU" sz="1100" b="1" dirty="0">
                <a:solidFill>
                  <a:schemeClr val="tx1"/>
                </a:solidFill>
              </a:rPr>
              <a:t>239,2</a:t>
            </a:r>
          </a:p>
          <a:p>
            <a:pPr algn="ctr"/>
            <a:r>
              <a:rPr lang="ru-RU" sz="1100" b="1" dirty="0" err="1" smtClean="0">
                <a:solidFill>
                  <a:schemeClr val="tx1"/>
                </a:solidFill>
              </a:rPr>
              <a:t>тыс.рублей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72400" y="2514600"/>
            <a:ext cx="914400" cy="53340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2 </a:t>
            </a:r>
            <a:r>
              <a:rPr lang="ru-RU" sz="1100" b="1" dirty="0">
                <a:solidFill>
                  <a:schemeClr val="tx1"/>
                </a:solidFill>
              </a:rPr>
              <a:t>239,2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</a:rPr>
              <a:t> </a:t>
            </a:r>
            <a:r>
              <a:rPr lang="ru-RU" sz="1100" b="1" dirty="0" err="1" smtClean="0">
                <a:solidFill>
                  <a:schemeClr val="tx1"/>
                </a:solidFill>
              </a:rPr>
              <a:t>тыс.рублей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657600" y="21336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2020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5486400" y="21336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2021</a:t>
            </a:r>
            <a:endParaRPr lang="ru-RU" sz="1000" dirty="0"/>
          </a:p>
        </p:txBody>
      </p:sp>
      <p:sp>
        <p:nvSpPr>
          <p:cNvPr id="22" name="Овал 21"/>
          <p:cNvSpPr/>
          <p:nvPr/>
        </p:nvSpPr>
        <p:spPr>
          <a:xfrm>
            <a:off x="7467600" y="2133600"/>
            <a:ext cx="6858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2022</a:t>
            </a:r>
            <a:endParaRPr lang="ru-RU" sz="1050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32</a:t>
            </a:fld>
            <a:endParaRPr lang="ru-RU" dirty="0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2589016"/>
              </p:ext>
            </p:extLst>
          </p:nvPr>
        </p:nvGraphicFramePr>
        <p:xfrm>
          <a:off x="3227348" y="3150906"/>
          <a:ext cx="5691191" cy="3402294"/>
        </p:xfrm>
        <a:graphic>
          <a:graphicData uri="http://schemas.openxmlformats.org/drawingml/2006/table">
            <a:tbl>
              <a:tblPr/>
              <a:tblGrid>
                <a:gridCol w="3699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1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185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619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1670">
                <a:tc rowSpan="2"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 муниципальной программы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34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2020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2021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2022 год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Доля государственных и муниципальных услуг, функций, сервисов, предоставленных в цифровом виде, без необходимости личного посещения органов местного самоуправления Кондинского района (процентов)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50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Доля государственных и муниципальных услуг, функций, сервисов, предоставленных в цифровом виде по типовым регламентам (процентов)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Стоимостная доля закупаемого и (или) арендуемого, органами местного самоуправления и муниципальными учреждениями Кондинского района иностранного программного обеспечения (процентов)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6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Доля населенных пунктов, обеспеченных возможностью широкополосного доступа к сети Интернет (не менее 10 Мбит/с на одно домохозяйство) в общем количестве населенных пунктов, процентов)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4914"/>
                  </a:ext>
                </a:extLst>
              </a:tr>
              <a:tr h="4367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Средний срок простоя государственных и муниципальных систем в результате компьютерных атак (часов) 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564" marR="415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29550336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2" y="2390877"/>
            <a:ext cx="2674388" cy="1449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429000"/>
            <a:ext cx="2744987" cy="1466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" y="4448610"/>
            <a:ext cx="2585206" cy="210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6172200"/>
            <a:ext cx="9144000" cy="8667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613" y="0"/>
            <a:ext cx="8486775" cy="738664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и рынков сельскохозяйственной продукции, сырья и продовольствия в </a:t>
            </a:r>
            <a:r>
              <a:rPr lang="ru-RU" sz="1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Кондинском</a:t>
            </a:r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районе на 2019-2025 годы и на 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 rot="18431246"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52400" y="914400"/>
            <a:ext cx="8839200" cy="114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b="1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>
              <a:defRPr/>
            </a:pP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Устойчивое  развитие  агропромышленного  комплекса и сельских территорий  муниципального образования  Кондинский  район, повышение  конкурентоспособности продукции, произведенной на территории района </a:t>
            </a:r>
            <a:endParaRPr lang="ru-RU" sz="1600" dirty="0">
              <a:solidFill>
                <a:srgbClr val="EEECE1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2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323167"/>
              </p:ext>
            </p:extLst>
          </p:nvPr>
        </p:nvGraphicFramePr>
        <p:xfrm>
          <a:off x="3657600" y="3307560"/>
          <a:ext cx="5105400" cy="3017039"/>
        </p:xfrm>
        <a:graphic>
          <a:graphicData uri="http://schemas.openxmlformats.org/drawingml/2006/table">
            <a:tbl>
              <a:tblPr/>
              <a:tblGrid>
                <a:gridCol w="2660560"/>
                <a:gridCol w="862885"/>
                <a:gridCol w="719071"/>
                <a:gridCol w="862884"/>
              </a:tblGrid>
              <a:tr h="187681"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7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42323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Валовый сбор овощей открытого грунта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71685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Производство мяса (скота и птицы на убой) в хозяйствах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всех категорий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5190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Надои молока в хозяйствах всех категорий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68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Добыча (вылов) рыбы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368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заготовки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дикоросов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886200" y="2590800"/>
            <a:ext cx="11430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36 810,1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38800" y="2590800"/>
            <a:ext cx="11430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29 884,6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67600" y="2590800"/>
            <a:ext cx="12192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</a:rPr>
              <a:t>28 102,4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181600" y="2286000"/>
            <a:ext cx="7620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2021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086600" y="2286000"/>
            <a:ext cx="8382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2022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352800" y="2286000"/>
            <a:ext cx="8382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2020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29" name="Рисунок 28" descr="vaccinium-vitis-idaea-7548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209800"/>
            <a:ext cx="1905000" cy="1905000"/>
          </a:xfrm>
          <a:prstGeom prst="rect">
            <a:avLst/>
          </a:prstGeom>
        </p:spPr>
      </p:pic>
      <p:pic>
        <p:nvPicPr>
          <p:cNvPr id="28" name="Рисунок 27" descr="гриб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400" y="3048000"/>
            <a:ext cx="1790700" cy="2368651"/>
          </a:xfrm>
          <a:prstGeom prst="rect">
            <a:avLst/>
          </a:prstGeom>
        </p:spPr>
      </p:pic>
      <p:pic>
        <p:nvPicPr>
          <p:cNvPr id="27" name="Рисунок 26" descr="бык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5181600"/>
            <a:ext cx="2286000" cy="15291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slope"/>
          </a:sp3d>
        </p:spPr>
      </p:pic>
      <p:sp>
        <p:nvSpPr>
          <p:cNvPr id="24" name="Номер слайда 23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2EB65CA-8A0F-47F3-973E-35FD60AA93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33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object 3"/>
          <p:cNvSpPr>
            <a:spLocks noChangeArrowheads="1"/>
          </p:cNvSpPr>
          <p:nvPr/>
        </p:nvSpPr>
        <p:spPr bwMode="auto">
          <a:xfrm>
            <a:off x="0" y="6172200"/>
            <a:ext cx="9144000" cy="8667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486775" cy="1231106"/>
          </a:xfrm>
        </p:spPr>
        <p:txBody>
          <a:bodyPr/>
          <a:lstStyle/>
          <a:p>
            <a:pPr marL="1079500" algn="ctr" eaLnBrk="1" hangingPunct="1">
              <a:defRPr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«Развитие малого и среднего предпринимательства </a:t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Кондинском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районе на 2019-2025 годы и на </a:t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период до 2030 года»</a:t>
            </a:r>
          </a:p>
        </p:txBody>
      </p:sp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fontAlgn="base">
              <a:spcBef>
                <a:spcPts val="738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152400" y="1371600"/>
            <a:ext cx="86868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sz="1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rgbClr val="7030A0"/>
                </a:solidFill>
              </a:rPr>
              <a:t>Цель </a:t>
            </a:r>
            <a:r>
              <a:rPr lang="ru-RU" sz="1600" b="1" dirty="0">
                <a:solidFill>
                  <a:srgbClr val="7030A0"/>
                </a:solidFill>
              </a:rPr>
              <a:t>программы</a:t>
            </a:r>
            <a:r>
              <a:rPr lang="ru-RU" sz="1600" b="1" dirty="0" smtClean="0">
                <a:solidFill>
                  <a:srgbClr val="7030A0"/>
                </a:solidFill>
              </a:rPr>
              <a:t>:</a:t>
            </a:r>
            <a:r>
              <a:rPr lang="ru-RU" sz="1600" dirty="0" smtClean="0"/>
              <a:t> Трансформация делового климата и совершенствование бесшовной системы поддержки и развития малого и среднего предпринимательства</a:t>
            </a:r>
            <a:endParaRPr lang="ru-RU" sz="1600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5000" y="2438400"/>
            <a:ext cx="10668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</a:rPr>
              <a:t>7  677,4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38600" y="2438400"/>
            <a:ext cx="990600" cy="990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7 677,4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67600" y="2438400"/>
            <a:ext cx="914400" cy="838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prstClr val="black"/>
                </a:solidFill>
              </a:rPr>
              <a:t>7 277,4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810000" y="2133600"/>
            <a:ext cx="6858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</a:rPr>
              <a:t>2020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410200" y="2133600"/>
            <a:ext cx="6858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</a:rPr>
              <a:t>2021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010400" y="2133600"/>
            <a:ext cx="685800" cy="457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</a:rPr>
              <a:t>2022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2EB65CA-8A0F-47F3-973E-35FD60AA93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" name="Picture 9" descr="D:\OTKAT\Documents\ФОТО в ЕВРУ 2014\ВЫЛОВ И ПЕРЕРАБОТКА РЫБЫ\АЙТУР\айтур 2.JPG"/>
          <p:cNvPicPr>
            <a:picLocks noChangeAspect="1" noChangeArrowheads="1"/>
          </p:cNvPicPr>
          <p:nvPr/>
        </p:nvPicPr>
        <p:blipFill>
          <a:blip r:embed="rId4" cstate="print"/>
          <a:srcRect r="2496" b="10013"/>
          <a:stretch>
            <a:fillRect/>
          </a:stretch>
        </p:blipFill>
        <p:spPr bwMode="auto">
          <a:xfrm>
            <a:off x="914400" y="2209800"/>
            <a:ext cx="2346417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 descr="C:\Users\021501\Desktop\ТЗЮ 2017\фото РЕГИОН 2017\Завод ООО Регион\Фото к презентации\DSC_0149.JPG"/>
          <p:cNvPicPr>
            <a:picLocks noChangeAspect="1" noChangeArrowheads="1"/>
          </p:cNvPicPr>
          <p:nvPr/>
        </p:nvPicPr>
        <p:blipFill>
          <a:blip r:embed="rId5" cstate="print"/>
          <a:srcRect r="18808"/>
          <a:stretch>
            <a:fillRect/>
          </a:stretch>
        </p:blipFill>
        <p:spPr bwMode="auto">
          <a:xfrm>
            <a:off x="304800" y="3581400"/>
            <a:ext cx="233010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1" descr="C:\Users\021501\Desktop\УРАЙ 2017\чурилович 1 2017.jpg"/>
          <p:cNvPicPr>
            <a:picLocks noChangeAspect="1" noChangeArrowheads="1"/>
          </p:cNvPicPr>
          <p:nvPr/>
        </p:nvPicPr>
        <p:blipFill>
          <a:blip r:embed="rId6" cstate="print"/>
          <a:srcRect l="18898" t="9946" r="1891" b="8525"/>
          <a:stretch>
            <a:fillRect/>
          </a:stretch>
        </p:blipFill>
        <p:spPr bwMode="auto">
          <a:xfrm>
            <a:off x="838200" y="5105400"/>
            <a:ext cx="233997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5451880"/>
              </p:ext>
            </p:extLst>
          </p:nvPr>
        </p:nvGraphicFramePr>
        <p:xfrm>
          <a:off x="3429000" y="3581400"/>
          <a:ext cx="5486397" cy="2514599"/>
        </p:xfrm>
        <a:graphic>
          <a:graphicData uri="http://schemas.openxmlformats.org/drawingml/2006/table">
            <a:tbl>
              <a:tblPr/>
              <a:tblGrid>
                <a:gridCol w="2422229"/>
                <a:gridCol w="765186"/>
                <a:gridCol w="765186"/>
                <a:gridCol w="766898"/>
                <a:gridCol w="766898"/>
              </a:tblGrid>
              <a:tr h="7302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целевых </a:t>
                      </a: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показателей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Значения показателя по годам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14344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занятых в сфере малого и среднего предпринимательства, включая индивидуальных предпринимателей, 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3622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3655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-2057400" algn="l"/>
                        </a:tabLs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3688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499347" y="19811"/>
            <a:ext cx="644651" cy="101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8115" y="0"/>
            <a:ext cx="8485885" cy="663002"/>
          </a:xfrm>
          <a:prstGeom prst="rect">
            <a:avLst/>
          </a:prstGeom>
        </p:spPr>
        <p:txBody>
          <a:bodyPr vert="horz" wrap="square" lIns="0" tIns="168910" rIns="0" bIns="0" rtlCol="0">
            <a:spAutoFit/>
          </a:bodyPr>
          <a:lstStyle/>
          <a:p>
            <a:pPr marL="1020444">
              <a:lnSpc>
                <a:spcPct val="100000"/>
              </a:lnSpc>
            </a:pPr>
            <a:r>
              <a:rPr sz="3200" spc="-5" dirty="0">
                <a:solidFill>
                  <a:srgbClr val="0000FF"/>
                </a:solidFill>
              </a:rPr>
              <a:t>Жилищно</a:t>
            </a:r>
            <a:r>
              <a:rPr sz="3200" spc="-5" dirty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sz="3200" spc="-5" dirty="0">
                <a:solidFill>
                  <a:srgbClr val="0000FF"/>
                </a:solidFill>
              </a:rPr>
              <a:t>коммунальное</a:t>
            </a:r>
            <a:r>
              <a:rPr sz="3200" spc="-75" dirty="0">
                <a:solidFill>
                  <a:srgbClr val="0000FF"/>
                </a:solidFill>
              </a:rPr>
              <a:t> </a:t>
            </a:r>
            <a:r>
              <a:rPr sz="3200" spc="-20" dirty="0">
                <a:solidFill>
                  <a:srgbClr val="0000FF"/>
                </a:solidFill>
              </a:rPr>
              <a:t>хозяйство</a:t>
            </a:r>
            <a:endParaRPr sz="3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400" y="1129283"/>
            <a:ext cx="9144000" cy="1156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609600" y="1181811"/>
            <a:ext cx="8000999" cy="1561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lang="ru-RU"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</a:t>
            </a: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год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lang="ru-RU"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330,3</a:t>
            </a:r>
            <a:r>
              <a:rPr sz="24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млн.</a:t>
            </a:r>
            <a:r>
              <a:rPr sz="240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рублей, </a:t>
            </a:r>
            <a:br>
              <a:rPr lang="ru-RU" sz="24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ru-RU" sz="2400" b="1" spc="-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2021год – 255,5 млн. рублей,  2022 год – 211,3 млн. рублей 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4232275" marR="5080">
              <a:lnSpc>
                <a:spcPct val="86100"/>
              </a:lnSpc>
            </a:pPr>
            <a:endParaRPr lang="ru-RU" sz="1200" b="1" spc="-10" dirty="0" smtClean="0">
              <a:latin typeface="Times New Roman"/>
              <a:cs typeface="Times New Roman"/>
            </a:endParaRPr>
          </a:p>
          <a:p>
            <a:pPr marL="4232275" marR="5080">
              <a:lnSpc>
                <a:spcPct val="86100"/>
              </a:lnSpc>
            </a:pPr>
            <a:endParaRPr lang="ru-RU" sz="1200" b="1" spc="-10" dirty="0" smtClean="0">
              <a:latin typeface="Times New Roman"/>
              <a:cs typeface="Times New Roman"/>
            </a:endParaRPr>
          </a:p>
          <a:p>
            <a:pPr marL="4232275" marR="5080">
              <a:lnSpc>
                <a:spcPct val="86100"/>
              </a:lnSpc>
            </a:pPr>
            <a:endParaRPr lang="ru-RU" sz="1200" b="1" spc="-10" dirty="0" smtClean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3810000"/>
            <a:ext cx="2286000" cy="99060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>
                <a:lumMod val="20000"/>
                <a:lumOff val="80000"/>
              </a:schemeClr>
            </a:outerShdw>
          </a:effectLst>
        </p:spPr>
        <p:txBody>
          <a:bodyPr wrap="square" lIns="0" tIns="0" rIns="0" bIns="0" rtlCol="0"/>
          <a:lstStyle/>
          <a:p>
            <a:pPr algn="ctr">
              <a:lnSpc>
                <a:spcPts val="1789"/>
              </a:lnSpc>
            </a:pPr>
            <a:r>
              <a:rPr lang="ru-RU" sz="1400" b="1" spc="-15" dirty="0" smtClean="0">
                <a:latin typeface="Times New Roman"/>
                <a:cs typeface="Times New Roman"/>
              </a:rPr>
              <a:t>П</a:t>
            </a:r>
            <a:r>
              <a:rPr lang="ru-RU" sz="1400" b="1" spc="-5" dirty="0" smtClean="0">
                <a:latin typeface="Times New Roman"/>
                <a:cs typeface="Times New Roman"/>
              </a:rPr>
              <a:t>ри</a:t>
            </a:r>
            <a:r>
              <a:rPr lang="ru-RU" sz="1400" b="1" dirty="0" smtClean="0">
                <a:latin typeface="Times New Roman"/>
                <a:cs typeface="Times New Roman"/>
              </a:rPr>
              <a:t>о</a:t>
            </a:r>
            <a:r>
              <a:rPr lang="ru-RU" sz="1400" b="1" spc="-5" dirty="0" smtClean="0">
                <a:latin typeface="Times New Roman"/>
                <a:cs typeface="Times New Roman"/>
              </a:rPr>
              <a:t>бре</a:t>
            </a:r>
            <a:r>
              <a:rPr lang="ru-RU" sz="1400" b="1" spc="-25" dirty="0" smtClean="0">
                <a:latin typeface="Times New Roman"/>
                <a:cs typeface="Times New Roman"/>
              </a:rPr>
              <a:t>т</a:t>
            </a:r>
            <a:r>
              <a:rPr lang="ru-RU" sz="1400" b="1" spc="-5" dirty="0" smtClean="0">
                <a:latin typeface="Times New Roman"/>
                <a:cs typeface="Times New Roman"/>
              </a:rPr>
              <a:t>ение</a:t>
            </a:r>
            <a:r>
              <a:rPr lang="ru-RU" sz="1400" dirty="0" smtClean="0">
                <a:latin typeface="Times New Roman"/>
                <a:cs typeface="Times New Roman"/>
              </a:rPr>
              <a:t>  </a:t>
            </a:r>
            <a:r>
              <a:rPr lang="ru-RU" sz="1400" b="1" spc="-5" dirty="0" smtClean="0">
                <a:latin typeface="Times New Roman"/>
                <a:cs typeface="Times New Roman"/>
              </a:rPr>
              <a:t>жилья</a:t>
            </a:r>
          </a:p>
          <a:p>
            <a:pPr algn="ctr">
              <a:spcBef>
                <a:spcPts val="340"/>
              </a:spcBef>
            </a:pPr>
            <a:r>
              <a:rPr lang="ru-RU" sz="1400" b="1" dirty="0" smtClean="0">
                <a:latin typeface="Times New Roman"/>
                <a:cs typeface="Times New Roman"/>
              </a:rPr>
              <a:t>  2020 год –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30,2</a:t>
            </a:r>
            <a:r>
              <a:rPr lang="ru-RU" sz="1400" b="1" dirty="0" smtClean="0">
                <a:latin typeface="Times New Roman"/>
                <a:cs typeface="Times New Roman"/>
              </a:rPr>
              <a:t>  </a:t>
            </a:r>
            <a:r>
              <a:rPr lang="ru-RU" sz="1400" b="1" spc="-5" dirty="0" smtClean="0">
                <a:latin typeface="Times New Roman"/>
                <a:cs typeface="Times New Roman"/>
              </a:rPr>
              <a:t>млн.</a:t>
            </a:r>
            <a:r>
              <a:rPr lang="ru-RU" sz="1400" b="1" spc="-80" dirty="0" smtClean="0">
                <a:latin typeface="Times New Roman"/>
                <a:cs typeface="Times New Roman"/>
              </a:rPr>
              <a:t> </a:t>
            </a:r>
            <a:r>
              <a:rPr lang="ru-RU" sz="1400" b="1" spc="-10" dirty="0" smtClean="0">
                <a:latin typeface="Times New Roman"/>
                <a:cs typeface="Times New Roman"/>
              </a:rPr>
              <a:t>рублей          </a:t>
            </a:r>
          </a:p>
          <a:p>
            <a:pPr algn="ctr">
              <a:spcBef>
                <a:spcPts val="340"/>
              </a:spcBef>
            </a:pPr>
            <a:r>
              <a:rPr lang="ru-RU" sz="1400" b="1" spc="-10" dirty="0" smtClean="0">
                <a:latin typeface="Times New Roman"/>
                <a:cs typeface="Times New Roman"/>
              </a:rPr>
              <a:t> 2021 год –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39,4</a:t>
            </a:r>
            <a:r>
              <a:rPr lang="ru-RU" sz="1400" b="1" spc="-10" dirty="0" smtClean="0">
                <a:latin typeface="Times New Roman"/>
                <a:cs typeface="Times New Roman"/>
              </a:rPr>
              <a:t> млн. рублей</a:t>
            </a:r>
          </a:p>
          <a:p>
            <a:pPr algn="ctr">
              <a:spcBef>
                <a:spcPts val="340"/>
              </a:spcBef>
            </a:pPr>
            <a:r>
              <a:rPr lang="ru-RU" sz="1400" b="1" spc="-10" dirty="0" smtClean="0">
                <a:latin typeface="Times New Roman"/>
                <a:cs typeface="Times New Roman"/>
              </a:rPr>
              <a:t>2022 год –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29,3</a:t>
            </a:r>
            <a:r>
              <a:rPr lang="ru-RU" sz="1400" b="1" spc="-10" dirty="0" smtClean="0">
                <a:latin typeface="Times New Roman"/>
                <a:cs typeface="Times New Roman"/>
              </a:rPr>
              <a:t> млн. рублей</a:t>
            </a:r>
            <a:endParaRPr lang="ru-RU" sz="1400" dirty="0"/>
          </a:p>
        </p:txBody>
      </p:sp>
      <p:sp>
        <p:nvSpPr>
          <p:cNvPr id="28" name="object 28"/>
          <p:cNvSpPr/>
          <p:nvPr/>
        </p:nvSpPr>
        <p:spPr>
          <a:xfrm>
            <a:off x="4584191" y="4117847"/>
            <a:ext cx="240791" cy="332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248400" y="3886200"/>
            <a:ext cx="2667000" cy="10668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12700" marR="5080" indent="-635" algn="ctr"/>
            <a:r>
              <a:rPr lang="ru-RU" sz="1400" b="1" spc="-25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к  о</a:t>
            </a:r>
            <a:r>
              <a:rPr lang="ru-RU" sz="1400" b="1" spc="1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ен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spc="-15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  <a:t>периоду </a:t>
            </a:r>
            <a:b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2020 год -55,55 млн. рублей, </a:t>
            </a:r>
            <a:b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   2021 год- 55,55  млн. рублей,   </a:t>
            </a:r>
            <a:b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pc="-5" dirty="0" smtClean="0">
                <a:latin typeface="Times New Roman" pitchFamily="18" charset="0"/>
                <a:cs typeface="Times New Roman" pitchFamily="18" charset="0"/>
              </a:rPr>
              <a:t>  2022 год –55,55 млн. рублей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28800" y="6525768"/>
            <a:ext cx="240792" cy="332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6" name="Picture 5" descr="Герб-3вариа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AutoShape 2" descr="http://invest72.ru/upload/resize_cache/iblock/d4a/980_653_2/%D0%B2%D0%B8%D0%B4%D0%BD%D1%8B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object 30"/>
          <p:cNvSpPr/>
          <p:nvPr/>
        </p:nvSpPr>
        <p:spPr>
          <a:xfrm>
            <a:off x="6096000" y="5181600"/>
            <a:ext cx="2590800" cy="14478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pPr marL="12700" marR="5080" indent="-635" algn="ctr"/>
            <a:r>
              <a:rPr 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Передаваемые полномочия  пгт Междуреченский в сфере предоставления жилищно-коммунальных услуг - 27,7 млн. рублей</a:t>
            </a: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4294967295"/>
          </p:nvPr>
        </p:nvSpPr>
        <p:spPr>
          <a:xfrm>
            <a:off x="6477000" y="632460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270" y="2209800"/>
            <a:ext cx="2076282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28600" y="4953000"/>
            <a:ext cx="25908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635"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Мероприятия по формированию современной городской среды по благоустройству дворовых и общественных территорий</a:t>
            </a:r>
          </a:p>
          <a:p>
            <a:pPr marL="12700" marR="5080" indent="-635"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pc="-1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spc="-1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2020 год -22,09 млн. рублей</a:t>
            </a:r>
          </a:p>
          <a:p>
            <a:pPr marL="12700" marR="5080" indent="-635" algn="ctr"/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 2021 год – 22,09 млн. рублей</a:t>
            </a:r>
          </a:p>
          <a:p>
            <a:pPr marL="12700" marR="5080" indent="-635" algn="ctr"/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2022 год- </a:t>
            </a:r>
            <a:r>
              <a:rPr lang="ru-RU" sz="1200" b="1" spc="-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23,04</a:t>
            </a:r>
            <a:r>
              <a:rPr lang="ru-RU" sz="1200" b="1" spc="-5" dirty="0" smtClean="0">
                <a:latin typeface="Times New Roman" pitchFamily="18" charset="0"/>
                <a:cs typeface="Times New Roman" pitchFamily="18" charset="0"/>
              </a:rPr>
              <a:t> млн. рублей</a:t>
            </a:r>
            <a:r>
              <a:rPr lang="ru-RU" sz="12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95600" y="2209800"/>
            <a:ext cx="29713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ea typeface="Times New Roman"/>
              </a:rPr>
              <a:t>Цель программы:</a:t>
            </a:r>
          </a:p>
          <a:p>
            <a:pPr algn="ctr"/>
            <a:r>
              <a:rPr lang="ru-RU" sz="1400" b="1" dirty="0" smtClean="0">
                <a:latin typeface="Times New Roman"/>
                <a:ea typeface="Times New Roman"/>
              </a:rPr>
              <a:t>Повышение </a:t>
            </a:r>
            <a:r>
              <a:rPr lang="ru-RU" sz="1400" b="1" dirty="0">
                <a:latin typeface="Times New Roman"/>
                <a:ea typeface="Times New Roman"/>
              </a:rPr>
              <a:t>качества и </a:t>
            </a:r>
            <a:r>
              <a:rPr lang="ru-RU" sz="1400" b="1" dirty="0">
                <a:latin typeface="Times New Roman" pitchFamily="18" charset="0"/>
                <a:ea typeface="Times New Roman"/>
                <a:cs typeface="Times New Roman" pitchFamily="18" charset="0"/>
              </a:rPr>
              <a:t>надежности</a:t>
            </a:r>
            <a:r>
              <a:rPr lang="ru-RU" sz="1400" b="1" dirty="0">
                <a:latin typeface="Times New Roman"/>
                <a:ea typeface="Times New Roman"/>
              </a:rPr>
              <a:t> предоставления жилищно-коммунальных услуг населению </a:t>
            </a:r>
            <a:r>
              <a:rPr lang="ru-RU" sz="1400" b="1" dirty="0" err="1">
                <a:latin typeface="Times New Roman"/>
                <a:ea typeface="Times New Roman"/>
              </a:rPr>
              <a:t>Кондинского</a:t>
            </a:r>
            <a:r>
              <a:rPr lang="ru-RU" sz="1400" b="1" dirty="0">
                <a:latin typeface="Times New Roman"/>
                <a:ea typeface="Times New Roman"/>
              </a:rPr>
              <a:t> района </a:t>
            </a:r>
            <a:endParaRPr lang="ru-RU" sz="14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399" y="2209800"/>
            <a:ext cx="2634343" cy="1676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400" y="4191000"/>
            <a:ext cx="3200400" cy="23110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54737" y="128349"/>
            <a:ext cx="896734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1600" spc="-45" dirty="0" smtClean="0">
                <a:solidFill>
                  <a:srgbClr val="0000FF"/>
                </a:solidFill>
              </a:rPr>
              <a:t>Муниципальная программа </a:t>
            </a:r>
            <a:br>
              <a:rPr lang="ru-RU" sz="1600" spc="-45" dirty="0" smtClean="0">
                <a:solidFill>
                  <a:srgbClr val="0000FF"/>
                </a:solidFill>
              </a:rPr>
            </a:br>
            <a:r>
              <a:rPr lang="ru-RU" sz="1600" spc="-45" dirty="0" smtClean="0">
                <a:solidFill>
                  <a:srgbClr val="0000FF"/>
                </a:solidFill>
              </a:rPr>
              <a:t>«</a:t>
            </a:r>
            <a:r>
              <a:rPr lang="ru-RU" sz="1600" dirty="0">
                <a:solidFill>
                  <a:srgbClr val="0000FF"/>
                </a:solidFill>
              </a:rPr>
              <a:t>Развитие жилищно-коммунального комплекса и повышение энергетической эффективности в </a:t>
            </a:r>
            <a:r>
              <a:rPr lang="ru-RU" sz="1600" dirty="0" err="1" smtClean="0">
                <a:solidFill>
                  <a:srgbClr val="0000FF"/>
                </a:solidFill>
              </a:rPr>
              <a:t>Кондинском</a:t>
            </a:r>
            <a:r>
              <a:rPr lang="ru-RU" sz="1600" dirty="0" smtClean="0">
                <a:solidFill>
                  <a:srgbClr val="0000FF"/>
                </a:solidFill>
              </a:rPr>
              <a:t> районе на 2019-2025 годы и на период до 2030 года</a:t>
            </a:r>
            <a:r>
              <a:rPr lang="ru-RU" sz="1600" spc="-45" dirty="0" smtClean="0">
                <a:solidFill>
                  <a:srgbClr val="0000FF"/>
                </a:solidFill>
              </a:rPr>
              <a:t>» </a:t>
            </a:r>
            <a:endParaRPr sz="16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871537" y="995362"/>
            <a:ext cx="78964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План подготовки объектов ЖКХ к работе в осенне-зимний период  2020- 2022 г.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1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Batang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9608518"/>
              </p:ext>
            </p:extLst>
          </p:nvPr>
        </p:nvGraphicFramePr>
        <p:xfrm>
          <a:off x="152400" y="1633093"/>
          <a:ext cx="8839200" cy="425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67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67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52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9059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Мероприятия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Стоимость работ, </a:t>
                      </a:r>
                      <a:r>
                        <a:rPr kumimoji="0" lang="ru-RU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млн.руб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на 2020 год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Стоимость работ, </a:t>
                      </a:r>
                      <a:r>
                        <a:rPr kumimoji="0" lang="ru-RU" sz="1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млн.руб</a:t>
                      </a: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на 2021 год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Стоимость работ,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млн.руб</a:t>
                      </a:r>
                      <a:r>
                        <a:rPr lang="ru-RU" sz="1400" baseline="0" dirty="0" smtClean="0"/>
                        <a:t>. на 2022 год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95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с заменой ветхих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инженерных сетей, км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23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35,50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42,01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53,55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с заменой оборудования канализационных очистных сооружений,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10,974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10,795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котельной с заменой котлов, насосного оборудования, электрооборудования,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2,596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2,746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резервуаров на водозаборе,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с заменой оборудования водоочистных сооружений, </a:t>
                      </a:r>
                      <a:r>
                        <a:rPr lang="ru-RU" sz="1400" dirty="0" err="1" smtClean="0"/>
                        <a:t>шт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6,48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Итого: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55,55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55,55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55,55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52400" y="-17780"/>
            <a:ext cx="8967342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/>
            <a:r>
              <a:rPr lang="ru-RU" sz="2200" spc="-45" dirty="0" smtClean="0">
                <a:solidFill>
                  <a:srgbClr val="0000FF"/>
                </a:solidFill>
              </a:rPr>
              <a:t>Муниципальная программа </a:t>
            </a:r>
            <a:br>
              <a:rPr lang="ru-RU" sz="2200" spc="-45" dirty="0" smtClean="0">
                <a:solidFill>
                  <a:srgbClr val="0000FF"/>
                </a:solidFill>
              </a:rPr>
            </a:br>
            <a:r>
              <a:rPr lang="ru-RU" sz="2200" spc="-45" dirty="0" smtClean="0">
                <a:solidFill>
                  <a:srgbClr val="0000FF"/>
                </a:solidFill>
              </a:rPr>
              <a:t>«Формирование комфортной городской среды</a:t>
            </a:r>
            <a:r>
              <a:rPr lang="ru-RU" sz="2200" dirty="0" smtClean="0">
                <a:solidFill>
                  <a:srgbClr val="0000FF"/>
                </a:solidFill>
              </a:rPr>
              <a:t>                                в </a:t>
            </a:r>
            <a:r>
              <a:rPr lang="ru-RU" sz="2200" dirty="0" err="1">
                <a:solidFill>
                  <a:srgbClr val="0000FF"/>
                </a:solidFill>
              </a:rPr>
              <a:t>Кондинском</a:t>
            </a:r>
            <a:r>
              <a:rPr lang="ru-RU" sz="2200" dirty="0">
                <a:solidFill>
                  <a:srgbClr val="0000FF"/>
                </a:solidFill>
              </a:rPr>
              <a:t> районе на 2018-2022 годы</a:t>
            </a:r>
            <a:r>
              <a:rPr lang="ru-RU" sz="2200" spc="-45" dirty="0" smtClean="0">
                <a:solidFill>
                  <a:srgbClr val="0000FF"/>
                </a:solidFill>
              </a:rPr>
              <a:t>» </a:t>
            </a:r>
            <a:endParaRPr sz="22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endParaRPr lang="ru-RU" sz="16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spcBef>
                <a:spcPts val="740"/>
              </a:spcBef>
            </a:pPr>
            <a:endParaRPr lang="ru-RU" sz="16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5080" algn="r">
              <a:spcBef>
                <a:spcPts val="740"/>
              </a:spcBef>
            </a:pP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10070858"/>
              </p:ext>
            </p:extLst>
          </p:nvPr>
        </p:nvGraphicFramePr>
        <p:xfrm>
          <a:off x="3306445" y="914401"/>
          <a:ext cx="5685155" cy="3134414"/>
        </p:xfrm>
        <a:graphic>
          <a:graphicData uri="http://schemas.openxmlformats.org/drawingml/2006/table">
            <a:tbl>
              <a:tblPr/>
              <a:tblGrid>
                <a:gridCol w="1646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17428">
                <a:tc gridSpan="2"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Цель программы: </a:t>
                      </a: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4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условий для системного повышения качества и комфорта городских и сельских поселений на основании обращений и инициатив жителей района;</a:t>
                      </a:r>
                      <a:endParaRPr lang="ru-RU" sz="1400" b="1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улучшение облика городских и сельских поселений;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22860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 создания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благоприятных и безопасных условий для проведения досуга и семейного отдыха жителей района.</a:t>
                      </a:r>
                    </a:p>
                    <a:p>
                      <a:pPr marL="12700" marR="5080" lvl="0" indent="-635" algn="l"/>
                      <a:r>
                        <a:rPr lang="ru-RU" sz="1200" b="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endParaRPr lang="ru-RU" sz="1200" b="0" dirty="0" smtClean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986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050512\Desktop\Работа\Комфортная среда\Комфортная среда\Финансирование\2019\План\План мероприятий городской среды на 2020_рабочий\Презентация\Фото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56" y="1225550"/>
            <a:ext cx="3187318" cy="2127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050512\Desktop\Работа\Комфортная среда\Комфортная среда\Финансирование\2019\План\План мероприятий городской среды на 2020_рабочий\Презентация\Фото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656" y="3352800"/>
            <a:ext cx="3571320" cy="2941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066" y="3222587"/>
            <a:ext cx="2320019" cy="1740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2085" y="3352800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6765" y="4833435"/>
            <a:ext cx="2700810" cy="2025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3385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-17779"/>
            <a:ext cx="9143999" cy="90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1950" dirty="0" smtClean="0">
                <a:solidFill>
                  <a:srgbClr val="0000FF"/>
                </a:solidFill>
              </a:rPr>
              <a:t>Муниципальная программа</a:t>
            </a:r>
            <a:br>
              <a:rPr lang="ru-RU" sz="1950" dirty="0" smtClean="0">
                <a:solidFill>
                  <a:srgbClr val="0000FF"/>
                </a:solidFill>
              </a:rPr>
            </a:br>
            <a:r>
              <a:rPr lang="ru-RU" sz="1950" dirty="0" smtClean="0">
                <a:solidFill>
                  <a:srgbClr val="0000FF"/>
                </a:solidFill>
              </a:rPr>
              <a:t> «Обеспечение доступным и комфортным жильем жителей </a:t>
            </a:r>
            <a:r>
              <a:rPr lang="ru-RU" sz="1950" dirty="0" err="1" smtClean="0">
                <a:solidFill>
                  <a:srgbClr val="0000FF"/>
                </a:solidFill>
              </a:rPr>
              <a:t>Кондинского</a:t>
            </a:r>
            <a:r>
              <a:rPr lang="ru-RU" sz="1950" dirty="0" smtClean="0">
                <a:solidFill>
                  <a:srgbClr val="0000FF"/>
                </a:solidFill>
              </a:rPr>
              <a:t> района на 2019-2025 годы и на период до 2030 года»</a:t>
            </a:r>
            <a:endParaRPr sz="195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Номер слайда 27"/>
          <p:cNvSpPr>
            <a:spLocks noGrp="1"/>
          </p:cNvSpPr>
          <p:nvPr>
            <p:ph type="sldNum" sz="quarter" idx="4294967295"/>
          </p:nvPr>
        </p:nvSpPr>
        <p:spPr>
          <a:xfrm>
            <a:off x="68122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29" name="object 21"/>
          <p:cNvSpPr/>
          <p:nvPr/>
        </p:nvSpPr>
        <p:spPr>
          <a:xfrm>
            <a:off x="381000" y="4267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жильем отдельных категорий граждан</a:t>
            </a:r>
          </a:p>
        </p:txBody>
      </p:sp>
      <p:sp>
        <p:nvSpPr>
          <p:cNvPr id="30" name="object 21"/>
          <p:cNvSpPr/>
          <p:nvPr/>
        </p:nvSpPr>
        <p:spPr>
          <a:xfrm>
            <a:off x="381000" y="5029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семей</a:t>
            </a:r>
          </a:p>
        </p:txBody>
      </p:sp>
      <p:sp>
        <p:nvSpPr>
          <p:cNvPr id="31" name="object 21"/>
          <p:cNvSpPr/>
          <p:nvPr/>
        </p:nvSpPr>
        <p:spPr>
          <a:xfrm>
            <a:off x="381000" y="5791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Приобретение жилья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детям-сиротам</a:t>
            </a:r>
          </a:p>
        </p:txBody>
      </p:sp>
      <p:sp>
        <p:nvSpPr>
          <p:cNvPr id="32" name="object 21"/>
          <p:cNvSpPr/>
          <p:nvPr/>
        </p:nvSpPr>
        <p:spPr>
          <a:xfrm>
            <a:off x="381000" y="3505200"/>
            <a:ext cx="4038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Выкуп жилья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 аварийное, соц.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найм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маневренное)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3000" y="3581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39 738,5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324600" y="3581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29 592,1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696200" y="3581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29 592,1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953000" y="4343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7 560,1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324600" y="4343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7 560,1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696200" y="4343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7 560,1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953000" y="5105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8 375,4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324600" y="5105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8 372,7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696200" y="5105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8 560,5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953000" y="5867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25 471,4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324600" y="5867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29 110,2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696200" y="5867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32 749,0</a:t>
            </a:r>
          </a:p>
        </p:txBody>
      </p:sp>
      <p:sp>
        <p:nvSpPr>
          <p:cNvPr id="49" name="Блок-схема: процесс 48"/>
          <p:cNvSpPr/>
          <p:nvPr/>
        </p:nvSpPr>
        <p:spPr>
          <a:xfrm>
            <a:off x="4953000" y="1828800"/>
            <a:ext cx="914400" cy="6096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183 673,0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Равнобедренный треугольник 49"/>
          <p:cNvSpPr/>
          <p:nvPr/>
        </p:nvSpPr>
        <p:spPr>
          <a:xfrm>
            <a:off x="4724400" y="1219200"/>
            <a:ext cx="1371600" cy="6096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Равнобедренный треугольник 55"/>
          <p:cNvSpPr/>
          <p:nvPr/>
        </p:nvSpPr>
        <p:spPr>
          <a:xfrm>
            <a:off x="6096000" y="1219200"/>
            <a:ext cx="1371600" cy="6096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</a:t>
            </a:r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7467600" y="1219200"/>
            <a:ext cx="1371600" cy="6096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Блок-схема: процесс 57"/>
          <p:cNvSpPr/>
          <p:nvPr/>
        </p:nvSpPr>
        <p:spPr>
          <a:xfrm>
            <a:off x="6334125" y="1828800"/>
            <a:ext cx="914400" cy="6096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176 510,4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Блок-схема: процесс 58"/>
          <p:cNvSpPr/>
          <p:nvPr/>
        </p:nvSpPr>
        <p:spPr>
          <a:xfrm>
            <a:off x="7696200" y="1828800"/>
            <a:ext cx="914400" cy="6096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121 039,1 тыс. руб.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bject 21"/>
          <p:cNvSpPr/>
          <p:nvPr/>
        </p:nvSpPr>
        <p:spPr>
          <a:xfrm>
            <a:off x="381000" y="2667000"/>
            <a:ext cx="40386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Переселение граждан из аварийного жилищного фонда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(в рамках адресной программы)</a:t>
            </a:r>
          </a:p>
        </p:txBody>
      </p:sp>
      <p:pic>
        <p:nvPicPr>
          <p:cNvPr id="61" name="Рисунок 60" descr="дом за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1371600"/>
            <a:ext cx="2180216" cy="1219200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4953000" y="2819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102 482,9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7696200" y="2819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42 532,7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324600" y="2819400"/>
            <a:ext cx="914400" cy="533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101 830,6</a:t>
            </a:r>
          </a:p>
        </p:txBody>
      </p:sp>
      <p:pic>
        <p:nvPicPr>
          <p:cNvPr id="66" name="Рисунок 65" descr="фото комбинатска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066800"/>
            <a:ext cx="2136872" cy="13384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Выноска со стрелкой вверх 127"/>
          <p:cNvSpPr/>
          <p:nvPr/>
        </p:nvSpPr>
        <p:spPr>
          <a:xfrm rot="10800000">
            <a:off x="685800" y="5791200"/>
            <a:ext cx="7620000" cy="685800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7027" name="Picture 3" descr="X:\ОТДЕЛ БЮДЖЕТНОГО ПЛАНИРОВАНИЯ\Бюджет 2020\7. ПУБЛИЧНЫЕ СЛУШАНИЯ\Слайды  ГРБС 2019 год\Фото для презентации ОБРАЗОВАНИЕ\Фото ДОУ\DSC01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038600"/>
            <a:ext cx="3200400" cy="1717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4" name="Picture 3" descr="C:\Users\02-2211\Desktop\публичные слуш\фото для комфина\папа, мама, я - спортивная семья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7338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" name="object 38"/>
          <p:cNvSpPr/>
          <p:nvPr/>
        </p:nvSpPr>
        <p:spPr>
          <a:xfrm>
            <a:off x="0" y="3581400"/>
            <a:ext cx="3962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1905000" y="6423659"/>
            <a:ext cx="248412" cy="347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6801" y="-228600"/>
            <a:ext cx="6324600" cy="731482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0" tIns="114808" rIns="0" bIns="0" rtlCol="0">
            <a:spAutoFit/>
          </a:bodyPr>
          <a:lstStyle/>
          <a:p>
            <a:pPr marL="2978150">
              <a:lnSpc>
                <a:spcPct val="100000"/>
              </a:lnSpc>
            </a:pPr>
            <a:r>
              <a:rPr sz="4000" spc="-15" dirty="0" err="1" smtClean="0">
                <a:solidFill>
                  <a:srgbClr val="0000FF"/>
                </a:solidFill>
              </a:rPr>
              <a:t>Образование</a:t>
            </a:r>
            <a:endParaRPr sz="4000" dirty="0">
              <a:solidFill>
                <a:srgbClr val="0000FF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14400" y="533400"/>
            <a:ext cx="7696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1757680" algn="l"/>
              </a:tabLst>
            </a:pPr>
            <a:r>
              <a:rPr sz="2000" b="1" spc="-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20</a:t>
            </a:r>
            <a:r>
              <a:rPr lang="ru-RU" sz="2000" b="1" spc="-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20</a:t>
            </a:r>
            <a:r>
              <a:rPr sz="2000" b="1" spc="-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sz="2000" b="1" spc="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lang="ru-RU" sz="2000" b="1" spc="5" dirty="0" smtClean="0">
                <a:solidFill>
                  <a:schemeClr val="tx1"/>
                </a:solidFill>
                <a:latin typeface="Times New Roman"/>
                <a:cs typeface="Times New Roman"/>
              </a:rPr>
              <a:t>год</a:t>
            </a:r>
            <a:r>
              <a:rPr sz="2000" b="1" spc="-5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sz="2000" b="1" spc="85" dirty="0" smtClean="0">
                <a:solidFill>
                  <a:schemeClr val="tx1"/>
                </a:solidFill>
                <a:latin typeface="Times" pitchFamily="18" charset="0"/>
                <a:cs typeface="Times New Roman"/>
              </a:rPr>
              <a:t> </a:t>
            </a:r>
            <a:r>
              <a:rPr sz="2000" b="1" spc="-5" dirty="0" smtClean="0">
                <a:solidFill>
                  <a:schemeClr val="tx1"/>
                </a:solidFill>
                <a:latin typeface="Times New Roman"/>
                <a:cs typeface="Times New Roman"/>
              </a:rPr>
              <a:t>–</a:t>
            </a:r>
            <a:r>
              <a:rPr lang="ru-RU" sz="2000" b="1" spc="-5" dirty="0" smtClean="0">
                <a:solidFill>
                  <a:schemeClr val="tx1"/>
                </a:solidFill>
                <a:latin typeface="Times New Roman"/>
                <a:cs typeface="Times New Roman"/>
              </a:rPr>
              <a:t> 3 133,8</a:t>
            </a:r>
            <a:r>
              <a:rPr sz="20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chemeClr val="tx1"/>
                </a:solidFill>
                <a:latin typeface="Times New Roman"/>
                <a:cs typeface="Times New Roman"/>
              </a:rPr>
              <a:t>млн.</a:t>
            </a:r>
            <a:r>
              <a:rPr sz="2000" b="1" spc="-6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60" dirty="0" smtClean="0">
                <a:solidFill>
                  <a:schemeClr val="tx1"/>
                </a:solidFill>
                <a:latin typeface="Times New Roman"/>
                <a:cs typeface="Times New Roman"/>
              </a:rPr>
              <a:t>рублей</a:t>
            </a:r>
            <a:r>
              <a:rPr lang="ru-RU" sz="2000" b="1" spc="-3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 2021 год – 2 083,9 млн.рублей,                         2022 год –  2 090,3 млн.рублей</a:t>
            </a:r>
            <a:endParaRPr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58940" y="813816"/>
            <a:ext cx="55778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4953000" y="1905001"/>
            <a:ext cx="4038600" cy="43152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42240" marR="5080"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еализаци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 основных общеобразовательных программ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дошкольного образования  (ДОУ) 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10000" y="5334000"/>
            <a:ext cx="318515" cy="4434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152400" y="3657600"/>
            <a:ext cx="35814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450"/>
              </a:lnSpc>
              <a:spcBef>
                <a:spcPts val="125"/>
              </a:spcBef>
            </a:pPr>
            <a:r>
              <a:rPr lang="ru-RU" b="1" i="1" dirty="0" smtClean="0">
                <a:latin typeface="Times New Roman"/>
                <a:cs typeface="Times New Roman"/>
              </a:rPr>
              <a:t>15</a:t>
            </a:r>
            <a:r>
              <a:rPr lang="ru-RU" sz="1500" b="1" i="1" dirty="0" smtClean="0">
                <a:latin typeface="Times New Roman"/>
                <a:cs typeface="Times New Roman"/>
              </a:rPr>
              <a:t>  -  </a:t>
            </a:r>
            <a:r>
              <a:rPr sz="1500" b="1" i="1" dirty="0" err="1" smtClean="0">
                <a:latin typeface="Times New Roman"/>
                <a:cs typeface="Times New Roman"/>
              </a:rPr>
              <a:t>об</a:t>
            </a:r>
            <a:r>
              <a:rPr sz="1500" b="1" i="1" spc="-10" dirty="0" err="1" smtClean="0">
                <a:latin typeface="Times New Roman"/>
                <a:cs typeface="Times New Roman"/>
              </a:rPr>
              <a:t>щ</a:t>
            </a:r>
            <a:r>
              <a:rPr sz="1500" b="1" i="1" dirty="0" err="1" smtClean="0">
                <a:latin typeface="Times New Roman"/>
                <a:cs typeface="Times New Roman"/>
              </a:rPr>
              <a:t>е</a:t>
            </a:r>
            <a:r>
              <a:rPr sz="1500" b="1" i="1" spc="5" dirty="0" err="1" smtClean="0">
                <a:latin typeface="Times New Roman"/>
                <a:cs typeface="Times New Roman"/>
              </a:rPr>
              <a:t>о</a:t>
            </a:r>
            <a:r>
              <a:rPr sz="1500" b="1" i="1" dirty="0" err="1" smtClean="0">
                <a:latin typeface="Times New Roman"/>
                <a:cs typeface="Times New Roman"/>
              </a:rPr>
              <a:t>бра</a:t>
            </a:r>
            <a:r>
              <a:rPr sz="1500" b="1" i="1" spc="-15" dirty="0" err="1" smtClean="0">
                <a:latin typeface="Times New Roman"/>
                <a:cs typeface="Times New Roman"/>
              </a:rPr>
              <a:t>з</a:t>
            </a:r>
            <a:r>
              <a:rPr sz="1500" b="1" i="1" spc="-45" dirty="0" err="1" smtClean="0">
                <a:latin typeface="Times New Roman"/>
                <a:cs typeface="Times New Roman"/>
              </a:rPr>
              <a:t>о</a:t>
            </a:r>
            <a:r>
              <a:rPr sz="1500" b="1" i="1" dirty="0" err="1" smtClean="0">
                <a:latin typeface="Times New Roman"/>
                <a:cs typeface="Times New Roman"/>
              </a:rPr>
              <a:t>в</a:t>
            </a:r>
            <a:r>
              <a:rPr sz="1500" b="1" i="1" spc="-35" dirty="0" err="1" smtClean="0">
                <a:latin typeface="Times New Roman"/>
                <a:cs typeface="Times New Roman"/>
              </a:rPr>
              <a:t>а</a:t>
            </a:r>
            <a:r>
              <a:rPr sz="1500" b="1" i="1" spc="-10" dirty="0" err="1" smtClean="0">
                <a:latin typeface="Times New Roman"/>
                <a:cs typeface="Times New Roman"/>
              </a:rPr>
              <a:t>т</a:t>
            </a:r>
            <a:r>
              <a:rPr sz="1500" b="1" i="1" dirty="0" err="1" smtClean="0">
                <a:latin typeface="Times New Roman"/>
                <a:cs typeface="Times New Roman"/>
              </a:rPr>
              <a:t>е</a:t>
            </a:r>
            <a:r>
              <a:rPr sz="1500" b="1" i="1" spc="-10" dirty="0" err="1" smtClean="0">
                <a:latin typeface="Times New Roman"/>
                <a:cs typeface="Times New Roman"/>
              </a:rPr>
              <a:t>л</a:t>
            </a:r>
            <a:r>
              <a:rPr sz="1500" b="1" i="1" dirty="0" err="1" smtClean="0">
                <a:latin typeface="Times New Roman"/>
                <a:cs typeface="Times New Roman"/>
              </a:rPr>
              <a:t>ьн</a:t>
            </a:r>
            <a:r>
              <a:rPr sz="1500" b="1" i="1" spc="-10" dirty="0" err="1" smtClean="0">
                <a:latin typeface="Times New Roman"/>
                <a:cs typeface="Times New Roman"/>
              </a:rPr>
              <a:t>ы</a:t>
            </a:r>
            <a:r>
              <a:rPr lang="ru-RU" sz="1500" b="1" i="1" spc="-10" dirty="0" err="1" smtClean="0">
                <a:latin typeface="Times New Roman"/>
                <a:cs typeface="Times New Roman"/>
              </a:rPr>
              <a:t>х</a:t>
            </a:r>
            <a:r>
              <a:rPr sz="1500" b="1" i="1" dirty="0" smtClean="0">
                <a:latin typeface="Times New Roman"/>
                <a:cs typeface="Times New Roman"/>
              </a:rPr>
              <a:t>  </a:t>
            </a:r>
            <a:r>
              <a:rPr sz="1500" b="1" i="1" spc="-5" dirty="0" err="1" smtClean="0">
                <a:latin typeface="Times New Roman"/>
                <a:cs typeface="Times New Roman"/>
              </a:rPr>
              <a:t>учреждени</a:t>
            </a:r>
            <a:r>
              <a:rPr lang="ru-RU" sz="1500" b="1" i="1" spc="-5" dirty="0" err="1" smtClean="0">
                <a:latin typeface="Times New Roman"/>
                <a:cs typeface="Times New Roman"/>
              </a:rPr>
              <a:t>й</a:t>
            </a:r>
            <a:r>
              <a:rPr lang="ru-RU" sz="1500" b="1" i="1" spc="-5" dirty="0" smtClean="0">
                <a:latin typeface="Times New Roman"/>
                <a:cs typeface="Times New Roman"/>
              </a:rPr>
              <a:t> -  средние общеобразовательные школы </a:t>
            </a:r>
            <a:endParaRPr sz="1500" i="1" dirty="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209800" y="5181600"/>
            <a:ext cx="275844" cy="384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4495800" y="5410200"/>
            <a:ext cx="1482852" cy="3901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-533400" y="5334000"/>
            <a:ext cx="275843" cy="384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7758683" y="6108191"/>
            <a:ext cx="373379" cy="525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7812023" y="6108191"/>
            <a:ext cx="377951" cy="525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7848600" y="5867400"/>
            <a:ext cx="248411" cy="347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724400" y="6332220"/>
            <a:ext cx="377951" cy="525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818888" y="6452614"/>
            <a:ext cx="248412" cy="347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2057400" y="5958840"/>
            <a:ext cx="635507" cy="8991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2118360" y="5676900"/>
            <a:ext cx="364236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2753867" y="5981700"/>
            <a:ext cx="227075" cy="316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5615940" y="6044184"/>
            <a:ext cx="227075" cy="316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610600" y="5486400"/>
            <a:ext cx="227075" cy="3169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8" name="Picture 5" descr="Герб-3вариант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Прямоугольник 88"/>
          <p:cNvSpPr/>
          <p:nvPr/>
        </p:nvSpPr>
        <p:spPr>
          <a:xfrm flipV="1">
            <a:off x="762000" y="2392680"/>
            <a:ext cx="7924800" cy="45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Номер слайда 6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71" name="Выноска со стрелкой вверх 70"/>
          <p:cNvSpPr/>
          <p:nvPr/>
        </p:nvSpPr>
        <p:spPr>
          <a:xfrm rot="10800000">
            <a:off x="762000" y="1219200"/>
            <a:ext cx="7696200" cy="990600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object 28"/>
          <p:cNvSpPr txBox="1"/>
          <p:nvPr/>
        </p:nvSpPr>
        <p:spPr>
          <a:xfrm>
            <a:off x="1143000" y="1219200"/>
            <a:ext cx="66294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905" algn="ctr"/>
            <a:r>
              <a:rPr lang="ru-RU" sz="1400" b="1" i="1" spc="-5" dirty="0" smtClean="0">
                <a:latin typeface="Times New Roman"/>
                <a:cs typeface="Times New Roman"/>
              </a:rPr>
              <a:t>Субвенции для обеспечения</a:t>
            </a:r>
          </a:p>
          <a:p>
            <a:pPr marL="12700" marR="5080" indent="-1905" algn="ctr"/>
            <a:r>
              <a:rPr lang="ru-RU" sz="1400" b="1" i="1" spc="-5" dirty="0" smtClean="0">
                <a:latin typeface="Times New Roman"/>
                <a:cs typeface="Times New Roman"/>
              </a:rPr>
              <a:t> государственных гарантий на получение и осуществления переданных ОМС отдельных государственных полномочий образования в области образования</a:t>
            </a:r>
            <a:endParaRPr sz="1400" b="1" i="1" dirty="0">
              <a:latin typeface="Times New Roman"/>
              <a:cs typeface="Times New Roman"/>
            </a:endParaRPr>
          </a:p>
        </p:txBody>
      </p:sp>
      <p:sp>
        <p:nvSpPr>
          <p:cNvPr id="73" name="object 33"/>
          <p:cNvSpPr txBox="1"/>
          <p:nvPr/>
        </p:nvSpPr>
        <p:spPr>
          <a:xfrm>
            <a:off x="152400" y="1905000"/>
            <a:ext cx="4038600" cy="43152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42240" marR="5080"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еализаци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я основных общеобразовательных</a:t>
            </a:r>
            <a:r>
              <a:rPr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программ (СОШ)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85800" y="5715000"/>
            <a:ext cx="7620000" cy="533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2050"/>
              </a:lnSpc>
            </a:pPr>
            <a:r>
              <a:rPr lang="ru-RU" sz="1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10 - </a:t>
            </a:r>
            <a:r>
              <a:rPr sz="1400" b="1" i="1" spc="-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учреждени</a:t>
            </a:r>
            <a:r>
              <a:rPr lang="ru-RU" sz="1400" b="1" i="1" spc="-5" dirty="0" smtClean="0">
                <a:solidFill>
                  <a:schemeClr val="tx1"/>
                </a:solidFill>
                <a:latin typeface="Times New Roman"/>
                <a:cs typeface="Times New Roman"/>
              </a:rPr>
              <a:t>й 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доп</a:t>
            </a:r>
            <a:r>
              <a:rPr sz="1400" b="1" i="1" spc="-2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о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л</a:t>
            </a:r>
            <a:r>
              <a:rPr sz="1400" b="1" i="1" spc="-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ни</a:t>
            </a:r>
            <a:r>
              <a:rPr sz="1400" b="1" i="1" spc="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т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ельно</a:t>
            </a:r>
            <a:r>
              <a:rPr sz="1400" b="1" i="1" spc="-3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г</a:t>
            </a:r>
            <a:r>
              <a:rPr sz="1400" b="1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о</a:t>
            </a:r>
            <a:r>
              <a:rPr lang="ru-RU" sz="1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образования сферы образования, культуры, спорта, учреждение молодежной политики, МКУ ЦСДО – 80,7 млн. руб. (за счет средств района)</a:t>
            </a:r>
            <a:endParaRPr sz="14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74" name="Блок-схема: магнитный диск 73"/>
          <p:cNvSpPr/>
          <p:nvPr/>
        </p:nvSpPr>
        <p:spPr>
          <a:xfrm>
            <a:off x="1295400" y="2590800"/>
            <a:ext cx="1295400" cy="990600"/>
          </a:xfrm>
          <a:prstGeom prst="flowChartMagneticDisk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Блок-схема: магнитный диск 78"/>
          <p:cNvSpPr/>
          <p:nvPr/>
        </p:nvSpPr>
        <p:spPr>
          <a:xfrm>
            <a:off x="0" y="2590800"/>
            <a:ext cx="1295400" cy="914400"/>
          </a:xfrm>
          <a:prstGeom prst="flowChartMagneticDisk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Блок-схема: магнитный диск 81"/>
          <p:cNvSpPr/>
          <p:nvPr/>
        </p:nvSpPr>
        <p:spPr>
          <a:xfrm>
            <a:off x="6553200" y="2590800"/>
            <a:ext cx="1295400" cy="990600"/>
          </a:xfrm>
          <a:prstGeom prst="flowChartMagneticDisk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Блок-схема: магнитный диск 82"/>
          <p:cNvSpPr/>
          <p:nvPr/>
        </p:nvSpPr>
        <p:spPr>
          <a:xfrm>
            <a:off x="7848600" y="2590800"/>
            <a:ext cx="1295400" cy="914400"/>
          </a:xfrm>
          <a:prstGeom prst="flowChartMagneticDisk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object 38"/>
          <p:cNvSpPr/>
          <p:nvPr/>
        </p:nvSpPr>
        <p:spPr>
          <a:xfrm>
            <a:off x="5181600" y="3581400"/>
            <a:ext cx="3962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43"/>
          <p:cNvSpPr txBox="1"/>
          <p:nvPr/>
        </p:nvSpPr>
        <p:spPr>
          <a:xfrm>
            <a:off x="5410200" y="3657600"/>
            <a:ext cx="35814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1450"/>
              </a:lnSpc>
              <a:spcBef>
                <a:spcPts val="125"/>
              </a:spcBef>
            </a:pPr>
            <a:r>
              <a:rPr lang="ru-RU" b="1" i="1" dirty="0" smtClean="0">
                <a:latin typeface="Times New Roman"/>
                <a:cs typeface="Times New Roman"/>
              </a:rPr>
              <a:t>10</a:t>
            </a:r>
            <a:r>
              <a:rPr lang="ru-RU" sz="1500" b="1" i="1" dirty="0" smtClean="0">
                <a:latin typeface="Times New Roman"/>
                <a:cs typeface="Times New Roman"/>
              </a:rPr>
              <a:t>  - </a:t>
            </a:r>
            <a:r>
              <a:rPr sz="1500" b="1" i="1" spc="-5" dirty="0" err="1" smtClean="0">
                <a:latin typeface="Times New Roman"/>
                <a:cs typeface="Times New Roman"/>
              </a:rPr>
              <a:t>учреждени</a:t>
            </a:r>
            <a:r>
              <a:rPr lang="ru-RU" sz="1500" b="1" i="1" spc="-5" dirty="0" smtClean="0">
                <a:latin typeface="Times New Roman"/>
                <a:cs typeface="Times New Roman"/>
              </a:rPr>
              <a:t>й  дошкольного образования – детские сады </a:t>
            </a:r>
            <a:endParaRPr sz="1500" i="1" dirty="0">
              <a:latin typeface="Times New Roman"/>
              <a:cs typeface="Times New Roman"/>
            </a:endParaRPr>
          </a:p>
        </p:txBody>
      </p:sp>
      <p:sp>
        <p:nvSpPr>
          <p:cNvPr id="109" name="object 81"/>
          <p:cNvSpPr txBox="1"/>
          <p:nvPr/>
        </p:nvSpPr>
        <p:spPr>
          <a:xfrm>
            <a:off x="0" y="6396335"/>
            <a:ext cx="2209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Учреждения спорта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144,3 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19" name="object 81"/>
          <p:cNvSpPr txBox="1"/>
          <p:nvPr/>
        </p:nvSpPr>
        <p:spPr>
          <a:xfrm>
            <a:off x="2286000" y="6396335"/>
            <a:ext cx="20574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Учреждения культуры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57,3 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0" name="object 81"/>
          <p:cNvSpPr txBox="1"/>
          <p:nvPr/>
        </p:nvSpPr>
        <p:spPr>
          <a:xfrm>
            <a:off x="6629400" y="6396335"/>
            <a:ext cx="26670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Учреждения образования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83,1 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1" name="object 81"/>
          <p:cNvSpPr txBox="1"/>
          <p:nvPr/>
        </p:nvSpPr>
        <p:spPr>
          <a:xfrm>
            <a:off x="0" y="2895600"/>
            <a:ext cx="13716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1 041,5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2" name="object 81"/>
          <p:cNvSpPr txBox="1"/>
          <p:nvPr/>
        </p:nvSpPr>
        <p:spPr>
          <a:xfrm>
            <a:off x="1295400" y="2895600"/>
            <a:ext cx="137160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dirty="0" smtClean="0">
                <a:latin typeface="Times New Roman"/>
                <a:cs typeface="Times New Roman"/>
              </a:rPr>
              <a:t>4 511 </a:t>
            </a:r>
            <a:r>
              <a:rPr lang="ru-RU" sz="1700" b="1" dirty="0" smtClean="0">
                <a:latin typeface="Times New Roman"/>
                <a:cs typeface="Times New Roman"/>
              </a:rPr>
              <a:t>учеников</a:t>
            </a:r>
          </a:p>
          <a:p>
            <a:pPr marL="12700" algn="ctr"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23" name="object 81"/>
          <p:cNvSpPr txBox="1"/>
          <p:nvPr/>
        </p:nvSpPr>
        <p:spPr>
          <a:xfrm>
            <a:off x="6553200" y="2895600"/>
            <a:ext cx="1371600" cy="78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000" b="1" dirty="0" smtClean="0">
                <a:latin typeface="Times New Roman"/>
                <a:cs typeface="Times New Roman"/>
              </a:rPr>
              <a:t>1 692</a:t>
            </a:r>
          </a:p>
          <a:p>
            <a:pPr marL="12700" algn="ctr">
              <a:lnSpc>
                <a:spcPct val="100000"/>
              </a:lnSpc>
            </a:pPr>
            <a:r>
              <a:rPr lang="ru-RU" sz="1600" b="1" dirty="0" smtClean="0">
                <a:latin typeface="Times New Roman"/>
                <a:cs typeface="Times New Roman"/>
              </a:rPr>
              <a:t>дошкольника</a:t>
            </a:r>
          </a:p>
          <a:p>
            <a:pPr marL="12700" algn="ctr"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</p:txBody>
      </p:sp>
      <p:pic>
        <p:nvPicPr>
          <p:cNvPr id="257025" name="Picture 1" descr="X:\ОТДЕЛ БЮДЖЕТНОГО ПЛАНИРОВАНИЯ\Бюджет 2020\7. ПУБЛИЧНЫЕ СЛУШАНИЯ\Слайды  ГРБС 2019 год\Фото для презентации ОБРАЗОВАНИЕ\Фото ДОУ\DSC0013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7000" y="2514600"/>
            <a:ext cx="1828800" cy="10668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57028" name="Picture 4" descr="X:\ОТДЕЛ БЮДЖЕТНОГО ПЛАНИРОВАНИЯ\Бюджет 2020\7. ПУБЛИЧНЫЕ СЛУШАНИЯ\Слайды  ГРБС 2019 год\Фото для презентации ОБРАЗОВАНИЕ\Фото ДОУ\DSC0002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2514600"/>
            <a:ext cx="1933575" cy="10668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6" name="Picture 2" descr="Z:\Отдел молодежной политики\ФОТО_ВИДЕО_ГАЗЕТА_МОЛОДЕЖКА\ФОТО_ВК_Ориентир\Акция Победа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94" t="18872" r="6641" b="21091"/>
          <a:stretch/>
        </p:blipFill>
        <p:spPr bwMode="auto">
          <a:xfrm>
            <a:off x="3581400" y="4114800"/>
            <a:ext cx="2030526" cy="152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object 81"/>
          <p:cNvSpPr txBox="1"/>
          <p:nvPr/>
        </p:nvSpPr>
        <p:spPr>
          <a:xfrm>
            <a:off x="7772400" y="2895600"/>
            <a:ext cx="1371600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b="1" dirty="0" smtClean="0">
                <a:latin typeface="Times New Roman"/>
                <a:cs typeface="Times New Roman"/>
              </a:rPr>
              <a:t>331,5 </a:t>
            </a:r>
          </a:p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млн. рублей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49" name="object 81"/>
          <p:cNvSpPr txBox="1"/>
          <p:nvPr/>
        </p:nvSpPr>
        <p:spPr>
          <a:xfrm>
            <a:off x="4648200" y="6396335"/>
            <a:ext cx="22098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500" b="1" dirty="0" smtClean="0">
                <a:latin typeface="Times New Roman"/>
                <a:cs typeface="Times New Roman"/>
              </a:rPr>
              <a:t>Учреждение молодежной политики 18,6 млн. руб.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686800" cy="4572000"/>
          </a:xfrm>
        </p:spPr>
        <p:txBody>
          <a:bodyPr/>
          <a:lstStyle/>
          <a:p>
            <a:pPr algn="ctr"/>
            <a:r>
              <a:rPr lang="ru-RU" sz="2200" dirty="0" smtClean="0"/>
              <a:t>Формирование бюджетной политики </a:t>
            </a:r>
            <a:r>
              <a:rPr lang="ru-RU" sz="2200" dirty="0" err="1" smtClean="0"/>
              <a:t>Кондинского</a:t>
            </a:r>
            <a:r>
              <a:rPr lang="ru-RU" sz="2200" dirty="0" smtClean="0"/>
              <a:t> района на 2020 год и на плановый период 2021 и 2022 годов осуществляется на принципах обеспечения устойчивости и сбалансированности бюджетной системы района в условиях изменений налогового, бюджетного законодательства</a:t>
            </a:r>
          </a:p>
          <a:p>
            <a:pPr algn="ctr"/>
            <a:endParaRPr lang="ru-RU" sz="2200" dirty="0" smtClean="0"/>
          </a:p>
          <a:p>
            <a:pPr algn="ctr"/>
            <a:r>
              <a:rPr lang="ru-RU" sz="2200" dirty="0" smtClean="0"/>
              <a:t>Бюджетная политика района на 2020-2022 годы </a:t>
            </a:r>
          </a:p>
          <a:p>
            <a:pPr algn="ctr"/>
            <a:r>
              <a:rPr lang="ru-RU" sz="2200" dirty="0" smtClean="0"/>
              <a:t>в части формирования расходов бюджета </a:t>
            </a:r>
          </a:p>
          <a:p>
            <a:pPr algn="ctr"/>
            <a:r>
              <a:rPr lang="ru-RU" sz="2200" dirty="0" smtClean="0"/>
              <a:t>по прежнему будет направлена </a:t>
            </a:r>
          </a:p>
          <a:p>
            <a:pPr algn="ctr"/>
            <a:r>
              <a:rPr lang="ru-RU" sz="2200" dirty="0" smtClean="0"/>
              <a:t>на решение задач и достижение стратегических целей,</a:t>
            </a:r>
          </a:p>
          <a:p>
            <a:pPr algn="ctr"/>
            <a:r>
              <a:rPr lang="ru-RU" sz="2200" dirty="0" smtClean="0"/>
              <a:t> обозначенных Президентом Российской Федерации, </a:t>
            </a:r>
          </a:p>
          <a:p>
            <a:pPr algn="ctr"/>
            <a:r>
              <a:rPr lang="ru-RU" sz="2200" dirty="0" smtClean="0"/>
              <a:t>а также реализацию мер </a:t>
            </a:r>
          </a:p>
          <a:p>
            <a:pPr algn="ctr"/>
            <a:r>
              <a:rPr lang="ru-RU" sz="2200" dirty="0" smtClean="0"/>
              <a:t>повышения эффективности бюджетных расходов </a:t>
            </a:r>
            <a:endParaRPr lang="ru-RU" sz="2200" dirty="0"/>
          </a:p>
        </p:txBody>
      </p:sp>
      <p:pic>
        <p:nvPicPr>
          <p:cNvPr id="5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-17780"/>
            <a:ext cx="7367142" cy="861774"/>
          </a:xfrm>
        </p:spPr>
        <p:txBody>
          <a:bodyPr/>
          <a:lstStyle/>
          <a:p>
            <a:pPr algn="ctr"/>
            <a:r>
              <a:rPr lang="ru-RU" sz="2400" i="1" spc="-1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pc="-1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БЮДЖЕТНАЯ ПОЛИТИКА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1"/>
          <p:cNvSpPr/>
          <p:nvPr/>
        </p:nvSpPr>
        <p:spPr>
          <a:xfrm>
            <a:off x="381000" y="4114800"/>
            <a:ext cx="8382000" cy="304800"/>
          </a:xfrm>
          <a:prstGeom prst="rect">
            <a:avLst/>
          </a:prstGeom>
          <a:solidFill>
            <a:srgbClr val="CCFFFF"/>
          </a:solidFill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Строительство и реконструкция образовательных учреждений на 2020 год</a:t>
            </a: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2667000" y="1066800"/>
            <a:ext cx="5976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1400" dirty="0"/>
          </a:p>
        </p:txBody>
      </p:sp>
      <p:pic>
        <p:nvPicPr>
          <p:cNvPr id="7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2"/>
          <p:cNvSpPr txBox="1">
            <a:spLocks/>
          </p:cNvSpPr>
          <p:nvPr/>
        </p:nvSpPr>
        <p:spPr bwMode="auto">
          <a:xfrm>
            <a:off x="304800" y="2362200"/>
            <a:ext cx="848518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 Cond" pitchFamily="34" charset="0"/>
                <a:ea typeface="+mj-ea"/>
                <a:cs typeface="Times New Roman" pitchFamily="18" charset="0"/>
              </a:rPr>
              <a:t/>
            </a:r>
            <a:b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 Cond" pitchFamily="34" charset="0"/>
                <a:ea typeface="+mj-ea"/>
                <a:cs typeface="Times New Roman" pitchFamily="18" charset="0"/>
              </a:rPr>
            </a:b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 Cond" pitchFamily="34" charset="0"/>
                <a:ea typeface="+mj-ea"/>
                <a:cs typeface="Times New Roman" pitchFamily="18" charset="0"/>
              </a:rPr>
              <a:t>                </a:t>
            </a: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219200" y="0"/>
            <a:ext cx="7467600" cy="677108"/>
          </a:xfrm>
        </p:spPr>
        <p:txBody>
          <a:bodyPr/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«Развитие образования в </a:t>
            </a:r>
            <a:r>
              <a:rPr lang="ru-RU" sz="2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Кондинском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районе на 2019-2025 годы и на период до 2030 года»</a:t>
            </a:r>
            <a:endParaRPr lang="ru-RU" sz="2200" b="1" dirty="0">
              <a:solidFill>
                <a:srgbClr val="0000FF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4400" y="685800"/>
            <a:ext cx="8001000" cy="990600"/>
          </a:xfrm>
          <a:prstGeom prst="round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latin typeface="Times New Roman"/>
              </a:rPr>
              <a:t>Обеспечение доступности качественного образования, соответствующего требованиям инновационного развития экономики, социально-экономического развития </a:t>
            </a:r>
            <a:r>
              <a:rPr lang="ru-RU" sz="1400" dirty="0" err="1" smtClean="0">
                <a:latin typeface="Times New Roman"/>
              </a:rPr>
              <a:t>Кондинского</a:t>
            </a:r>
            <a:r>
              <a:rPr lang="ru-RU" sz="1400" dirty="0" smtClean="0">
                <a:latin typeface="Times New Roman"/>
              </a:rPr>
              <a:t> района, общества и личности, а также создание благоприятных условий жизнедеятельности, обеспечение прав и законных интересов детей.</a:t>
            </a:r>
            <a:endParaRPr lang="ru-RU" sz="1400" dirty="0" smtClean="0"/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152400" y="5486400"/>
            <a:ext cx="17526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/>
              <a:t>Детский сад на 200 мест в </a:t>
            </a:r>
            <a:r>
              <a:rPr lang="ru-RU" sz="1400" b="1" i="1" dirty="0" err="1" smtClean="0"/>
              <a:t>пгт</a:t>
            </a:r>
            <a:r>
              <a:rPr lang="ru-RU" sz="1400" b="1" i="1" dirty="0" smtClean="0"/>
              <a:t>. Междуреченский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057400" y="4419600"/>
            <a:ext cx="22860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192,0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2286000" y="5486400"/>
            <a:ext cx="19050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/>
              <a:t>Реконструкция школы с </a:t>
            </a:r>
            <a:r>
              <a:rPr lang="ru-RU" sz="1200" b="1" i="1" dirty="0" err="1" smtClean="0"/>
              <a:t>пристроем</a:t>
            </a:r>
            <a:r>
              <a:rPr lang="ru-RU" sz="1200" b="1" i="1" dirty="0" smtClean="0"/>
              <a:t> для размещения групп детского сада, с. </a:t>
            </a:r>
            <a:r>
              <a:rPr lang="ru-RU" sz="1200" b="1" i="1" dirty="0" err="1" smtClean="0"/>
              <a:t>Чантырья</a:t>
            </a:r>
            <a:r>
              <a:rPr lang="ru-RU" sz="1200" b="1" i="1" dirty="0" smtClean="0"/>
              <a:t>  (30 воспитанников)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0" y="4419600"/>
            <a:ext cx="20574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339,5 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4724400" y="5486400"/>
            <a:ext cx="19050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/>
              <a:t>Реконструкция школы с </a:t>
            </a:r>
            <a:r>
              <a:rPr lang="ru-RU" sz="1300" b="1" i="1" dirty="0" err="1" smtClean="0"/>
              <a:t>пристроем</a:t>
            </a:r>
            <a:r>
              <a:rPr lang="ru-RU" sz="1300" b="1" i="1" dirty="0" smtClean="0"/>
              <a:t> для размещения групп детского сада, п. Половинка</a:t>
            </a:r>
            <a:endParaRPr lang="ru-RU" sz="13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процесс 20"/>
          <p:cNvSpPr/>
          <p:nvPr/>
        </p:nvSpPr>
        <p:spPr>
          <a:xfrm>
            <a:off x="7010400" y="5486400"/>
            <a:ext cx="1905000" cy="1143000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/>
              <a:t>Строительство </a:t>
            </a:r>
            <a:r>
              <a:rPr lang="ru-RU" sz="1300" b="1" i="1" dirty="0" err="1" smtClean="0"/>
              <a:t>Школа-Детский</a:t>
            </a:r>
            <a:r>
              <a:rPr lang="ru-RU" sz="1300" b="1" i="1" dirty="0" smtClean="0"/>
              <a:t> сад в д. </a:t>
            </a:r>
            <a:r>
              <a:rPr lang="ru-RU" sz="1300" b="1" i="1" dirty="0" err="1" smtClean="0"/>
              <a:t>Ушья</a:t>
            </a:r>
            <a:r>
              <a:rPr lang="ru-RU" sz="1300" b="1" i="1" dirty="0" smtClean="0"/>
              <a:t> </a:t>
            </a:r>
          </a:p>
          <a:p>
            <a:pPr algn="ctr"/>
            <a:r>
              <a:rPr lang="ru-RU" sz="1300" b="1" i="1" dirty="0" smtClean="0"/>
              <a:t>(80 учащихся / 40 воспитанников)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4495800" y="4419600"/>
            <a:ext cx="22860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192,0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6858000" y="4419600"/>
            <a:ext cx="2286000" cy="1066800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275,3 </a:t>
            </a:r>
          </a:p>
          <a:p>
            <a:pPr algn="ctr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1"/>
          <p:cNvSpPr/>
          <p:nvPr/>
        </p:nvSpPr>
        <p:spPr>
          <a:xfrm>
            <a:off x="533400" y="1828800"/>
            <a:ext cx="2209800" cy="533400"/>
          </a:xfrm>
          <a:prstGeom prst="rect">
            <a:avLst/>
          </a:prstGeom>
          <a:solidFill>
            <a:srgbClr val="DEEFB3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2 946,4 млн. руб.</a:t>
            </a:r>
          </a:p>
        </p:txBody>
      </p:sp>
      <p:sp>
        <p:nvSpPr>
          <p:cNvPr id="28" name="object 21"/>
          <p:cNvSpPr/>
          <p:nvPr/>
        </p:nvSpPr>
        <p:spPr>
          <a:xfrm>
            <a:off x="3581400" y="1828800"/>
            <a:ext cx="2133600" cy="533400"/>
          </a:xfrm>
          <a:prstGeom prst="rect">
            <a:avLst/>
          </a:prstGeom>
          <a:solidFill>
            <a:srgbClr val="DEEFB3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2021 год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1 901,9 млн. руб.</a:t>
            </a:r>
          </a:p>
        </p:txBody>
      </p:sp>
      <p:sp>
        <p:nvSpPr>
          <p:cNvPr id="29" name="object 21"/>
          <p:cNvSpPr/>
          <p:nvPr/>
        </p:nvSpPr>
        <p:spPr>
          <a:xfrm>
            <a:off x="6553200" y="1828800"/>
            <a:ext cx="2209800" cy="533400"/>
          </a:xfrm>
          <a:prstGeom prst="rect">
            <a:avLst/>
          </a:prstGeom>
          <a:solidFill>
            <a:srgbClr val="DEEFB3"/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год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1 902,9 млн. руб.</a:t>
            </a:r>
          </a:p>
        </p:txBody>
      </p:sp>
      <p:pic>
        <p:nvPicPr>
          <p:cNvPr id="258049" name="Picture 1" descr="X:\ОТДЕЛ БЮДЖЕТНОГО ПЛАНИРОВАНИЯ\Бюджет 2020\7. ПУБЛИЧНЫЕ СЛУШАНИЯ\Слайды  ГРБС 2019 год\Фото для презентации ОБРАЗОВАНИЕ\ФОТО Чантырская СОШ 17.10.19\DSC_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438400"/>
            <a:ext cx="2971800" cy="1600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Picture 1" descr="X:\ОТДЕЛ БЮДЖЕТНОГО ПЛАНИРОВАНИЯ\Бюджет 2020\7. ПУБЛИЧНЫЕ СЛУШАНИЯ\Слайды  ГРБС 2019 год\Фото для презентации ОБРАЗОВАНИЕ\Половинкинская СОШ - для реконструк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362200"/>
            <a:ext cx="2819400" cy="167401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8050" name="Picture 2" descr="Y:\Общая\Комитет по финансам\Лавренова Т.Н\Фасад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30204"/>
            <a:ext cx="3124200" cy="15083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752600" y="4495800"/>
            <a:ext cx="275844" cy="38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886200" y="4724400"/>
            <a:ext cx="240791" cy="332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171444" y="6300215"/>
            <a:ext cx="274319" cy="38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895600" y="6484620"/>
            <a:ext cx="275844" cy="3733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8004047" y="0"/>
            <a:ext cx="790955" cy="1074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485885" cy="731482"/>
          </a:xfrm>
          <a:prstGeom prst="rect">
            <a:avLst/>
          </a:prstGeom>
        </p:spPr>
        <p:txBody>
          <a:bodyPr vert="horz" wrap="square" lIns="0" tIns="114808" rIns="0" bIns="0" rtlCol="0">
            <a:spAutoFit/>
          </a:bodyPr>
          <a:lstStyle/>
          <a:p>
            <a:pPr marL="1409065">
              <a:lnSpc>
                <a:spcPct val="100000"/>
              </a:lnSpc>
            </a:pPr>
            <a:r>
              <a:rPr sz="4000" spc="-55" dirty="0" err="1" smtClean="0">
                <a:solidFill>
                  <a:srgbClr val="0000FF"/>
                </a:solidFill>
              </a:rPr>
              <a:t>Культура</a:t>
            </a:r>
            <a:r>
              <a:rPr sz="4000" spc="-55" dirty="0" smtClean="0">
                <a:solidFill>
                  <a:srgbClr val="0000FF"/>
                </a:solidFill>
              </a:rPr>
              <a:t> </a:t>
            </a:r>
            <a:r>
              <a:rPr sz="4000" spc="-5" dirty="0">
                <a:solidFill>
                  <a:srgbClr val="0000FF"/>
                </a:solidFill>
              </a:rPr>
              <a:t>и</a:t>
            </a:r>
            <a:r>
              <a:rPr sz="4000" spc="-25" dirty="0">
                <a:solidFill>
                  <a:srgbClr val="0000FF"/>
                </a:solidFill>
              </a:rPr>
              <a:t> </a:t>
            </a:r>
            <a:r>
              <a:rPr sz="4000" spc="-15" dirty="0">
                <a:solidFill>
                  <a:srgbClr val="0000FF"/>
                </a:solidFill>
              </a:rPr>
              <a:t>кинематография</a:t>
            </a:r>
            <a:endParaRPr sz="4000" dirty="0">
              <a:solidFill>
                <a:srgbClr val="0000FF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10400" y="914400"/>
            <a:ext cx="557783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743200" y="2667000"/>
            <a:ext cx="324612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572000" y="3048000"/>
            <a:ext cx="362712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724400" y="4724400"/>
            <a:ext cx="288036" cy="403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6306311" y="4812791"/>
            <a:ext cx="288036" cy="403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7755635" y="4812791"/>
            <a:ext cx="245364" cy="403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10210800" y="2057400"/>
            <a:ext cx="245364" cy="403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2362200" y="2895600"/>
            <a:ext cx="4419600" cy="18287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cs typeface="Times New Roman" pitchFamily="18" charset="0"/>
              </a:rPr>
              <a:t>В рамках реализации Национального проекта «Культура» в 2020 году  предоставляется ГРАНТ из федерального бюджета на создание модельных муниципальных библиотек в объеме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5,0 млн. рублей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( по решению Министерства культуры Российской Федерации от 27.08.2019г. № 3 победителем конкурсного отбора стала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Леушинская библиотека-филиал № 2 имени Нины Викторовны </a:t>
            </a:r>
            <a:r>
              <a:rPr lang="ru-RU" sz="13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Лангебах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42" name="object 55"/>
          <p:cNvSpPr txBox="1"/>
          <p:nvPr/>
        </p:nvSpPr>
        <p:spPr>
          <a:xfrm>
            <a:off x="2362200" y="4868380"/>
            <a:ext cx="6629400" cy="1837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205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Культурно-массовые  мероприятия:</a:t>
            </a:r>
          </a:p>
          <a:p>
            <a:pPr marL="635"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фестиваль хоров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ветеранов, Окружной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вокального искусства «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Кондинские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роднички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фестиваль- конкурс ансамблей, оркестров учреждений дополнительного образования в сфере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культуры,   Организация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проведение конкурса на соискание грантов в области культуры и искусства «От культурного проекта к социальному результату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Организация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проведение конкурса на соискание премии «Признание» в области культуры и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искусства, Районная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декоративно-прикладного творчества «Мастер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года» и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др. </a:t>
            </a:r>
          </a:p>
        </p:txBody>
      </p:sp>
      <p:sp>
        <p:nvSpPr>
          <p:cNvPr id="33" name="object 33"/>
          <p:cNvSpPr/>
          <p:nvPr/>
        </p:nvSpPr>
        <p:spPr>
          <a:xfrm>
            <a:off x="990600" y="685800"/>
            <a:ext cx="8077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9"/>
          <p:cNvSpPr txBox="1"/>
          <p:nvPr/>
        </p:nvSpPr>
        <p:spPr>
          <a:xfrm>
            <a:off x="0" y="537210"/>
            <a:ext cx="9144000" cy="2338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ru-RU" sz="2000" b="1" dirty="0" smtClean="0">
              <a:latin typeface="Times New Roman"/>
              <a:cs typeface="Times New Roman"/>
            </a:endParaRPr>
          </a:p>
          <a:p>
            <a:r>
              <a:rPr lang="ru-RU" sz="2000" b="1" dirty="0" smtClean="0">
                <a:latin typeface="Times New Roman"/>
                <a:cs typeface="Times New Roman"/>
              </a:rPr>
              <a:t>		2020 год – 190,7 млн. руб., 2021 год – 159,6 млн. рублей, </a:t>
            </a:r>
          </a:p>
          <a:p>
            <a:r>
              <a:rPr lang="ru-RU" sz="2000" b="1" dirty="0" smtClean="0">
                <a:latin typeface="Times New Roman"/>
                <a:cs typeface="Times New Roman"/>
              </a:rPr>
              <a:t>                                                    2022 год – 156,3 млн. рублей.</a:t>
            </a:r>
          </a:p>
          <a:p>
            <a:pPr algn="ctr"/>
            <a:endParaRPr lang="ru-RU" sz="1200" b="1" dirty="0" smtClean="0">
              <a:latin typeface="Times New Roman"/>
              <a:cs typeface="Times New Roman"/>
            </a:endParaRP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данном разделе предусмотрено финансирование: МУК «Районный дворец культуры и искусств «Конда»,  МУК «Кондинская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централизованная библиотечная система»,  </a:t>
            </a: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МУК «Районный краеведческий музей имени Нины Степановны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Цехновой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»,  </a:t>
            </a: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МУК «Районный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Учинский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историко-этнографический музей</a:t>
            </a:r>
          </a:p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имени Анатолия Николаевича Хомякова». </a:t>
            </a:r>
            <a:endParaRPr sz="1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" name="Picture 5" descr="Герб-3вариант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76122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47951"/>
            <a:ext cx="2097784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00500"/>
            <a:ext cx="2057399" cy="122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59111"/>
            <a:ext cx="2057400" cy="119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9336" y="2951987"/>
            <a:ext cx="2133599" cy="16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Блок-схема: перфолента 28"/>
          <p:cNvSpPr/>
          <p:nvPr/>
        </p:nvSpPr>
        <p:spPr>
          <a:xfrm>
            <a:off x="4114800" y="4800600"/>
            <a:ext cx="1676400" cy="1371600"/>
          </a:xfrm>
          <a:prstGeom prst="flowChartPunchedTape">
            <a:avLst/>
          </a:prstGeom>
          <a:solidFill>
            <a:srgbClr val="F57359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438400" cy="179294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914400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 smtClean="0"/>
              <a:t>                 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 flipV="1">
            <a:off x="-1" y="6857999"/>
            <a:ext cx="9144000" cy="45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057" y="0"/>
            <a:ext cx="848588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 algn="ctr">
              <a:lnSpc>
                <a:spcPct val="100000"/>
              </a:lnSpc>
            </a:pPr>
            <a:r>
              <a:rPr lang="ru-RU" sz="2400" spc="-45" dirty="0" smtClean="0"/>
              <a:t> Мероприятия связанные с</a:t>
            </a:r>
            <a:br>
              <a:rPr lang="ru-RU" sz="2400" spc="-45" dirty="0" smtClean="0"/>
            </a:br>
            <a:r>
              <a:rPr lang="ru-RU" sz="2400" spc="-45" dirty="0" smtClean="0"/>
              <a:t>подготовкой и проведением празднования в 2020 году          75-летия Победы в Великой Отечественной войне</a:t>
            </a:r>
            <a:endParaRPr sz="2900" dirty="0"/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04800" y="1143000"/>
            <a:ext cx="8534400" cy="19812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sz="14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                                     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Празднование 75-й годовщины Победы в Великой Отечественной войне 1941 – 1945 годов. 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Указа Президента Российской Федерации от 09  мая 2018 года № 211 «О подготовке и проведении празднования 75-й годовщины Победы в Великой Отечественной войне» 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культуры разработан план значимых тематических мероприятий направленных на патриотическое воспитание, развитие самодеятельного творчества, вовлечения населения района в культурное пространство и создание условий самореализации в сфере культуры.</a:t>
            </a:r>
          </a:p>
          <a:p>
            <a:pPr>
              <a:defRPr/>
            </a:pPr>
            <a:endParaRPr lang="ru-RU" sz="12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33600" y="3276600"/>
            <a:ext cx="4724400" cy="13716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Финансовые затраты на проведение мероприятий,  посвященных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75-й годовщин Победы в Великой Отечественной войне 1941 – 1945 годов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defRPr/>
            </a:pPr>
            <a:endParaRPr lang="ru-RU" sz="1050" dirty="0">
              <a:solidFill>
                <a:schemeClr val="tx1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3260035" cy="18288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9200"/>
            <a:ext cx="3810000" cy="18288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133600" cy="182136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191000" y="5029200"/>
            <a:ext cx="1534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2020  </a:t>
            </a: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 </a:t>
            </a:r>
          </a:p>
          <a:p>
            <a:pPr algn="ctr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млн. руб.</a:t>
            </a:r>
          </a:p>
        </p:txBody>
      </p:sp>
      <p:sp>
        <p:nvSpPr>
          <p:cNvPr id="16" name="5-конечная звезда 15"/>
          <p:cNvSpPr/>
          <p:nvPr/>
        </p:nvSpPr>
        <p:spPr>
          <a:xfrm>
            <a:off x="4114800" y="62484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5181600" y="62484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2895600" y="4572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8534400" y="3124200"/>
            <a:ext cx="457200" cy="457200"/>
          </a:xfrm>
          <a:prstGeom prst="star5">
            <a:avLst>
              <a:gd name="adj" fmla="val 17214"/>
              <a:gd name="hf" fmla="val 105146"/>
              <a:gd name="vf" fmla="val 110557"/>
            </a:avLst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8534400" y="4953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52400" y="4953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152400" y="3048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6324600" y="4572000"/>
            <a:ext cx="457200" cy="457200"/>
          </a:xfrm>
          <a:prstGeom prst="star5">
            <a:avLst/>
          </a:prstGeom>
          <a:solidFill>
            <a:srgbClr val="F57359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417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object 3"/>
          <p:cNvSpPr>
            <a:spLocks noChangeArrowheads="1"/>
          </p:cNvSpPr>
          <p:nvPr/>
        </p:nvSpPr>
        <p:spPr bwMode="auto">
          <a:xfrm>
            <a:off x="0" y="5153025"/>
            <a:ext cx="9144000" cy="170497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dirty="0"/>
          </a:p>
        </p:txBody>
      </p:sp>
      <p:pic>
        <p:nvPicPr>
          <p:cNvPr id="1027" name="Picture 3" descr="C:\Users\040206\AppData\Local\Temp\Rar$DIa7108.11799\мама, папа, я - спортивная семь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9" t="18750" r="5274" b="21875"/>
          <a:stretch/>
        </p:blipFill>
        <p:spPr bwMode="auto">
          <a:xfrm>
            <a:off x="4610099" y="4648200"/>
            <a:ext cx="4457701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040206\AppData\Local\Temp\Rar$DIa7108.49064\спортивная элита 2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0" r="3774"/>
          <a:stretch/>
        </p:blipFill>
        <p:spPr bwMode="auto">
          <a:xfrm>
            <a:off x="2133600" y="1390650"/>
            <a:ext cx="3733800" cy="15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5" descr="Герб-3вариан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715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object 22"/>
          <p:cNvSpPr txBox="1">
            <a:spLocks noChangeArrowheads="1"/>
          </p:cNvSpPr>
          <p:nvPr/>
        </p:nvSpPr>
        <p:spPr bwMode="auto">
          <a:xfrm>
            <a:off x="2936875" y="4021138"/>
            <a:ext cx="7381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object 25"/>
          <p:cNvSpPr txBox="1">
            <a:spLocks noChangeArrowheads="1"/>
          </p:cNvSpPr>
          <p:nvPr/>
        </p:nvSpPr>
        <p:spPr bwMode="auto">
          <a:xfrm>
            <a:off x="1100138" y="3944938"/>
            <a:ext cx="6858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738"/>
              </a:spcBef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4" name="Заголовок 12"/>
          <p:cNvSpPr>
            <a:spLocks noGrp="1"/>
          </p:cNvSpPr>
          <p:nvPr>
            <p:ph type="title"/>
          </p:nvPr>
        </p:nvSpPr>
        <p:spPr>
          <a:xfrm>
            <a:off x="658812" y="152400"/>
            <a:ext cx="8485188" cy="864752"/>
          </a:xfrm>
        </p:spPr>
        <p:txBody>
          <a:bodyPr/>
          <a:lstStyle/>
          <a:p>
            <a:r>
              <a:rPr lang="ru-RU" sz="2400" dirty="0" smtClean="0">
                <a:solidFill>
                  <a:srgbClr val="0000FF"/>
                </a:solidFill>
              </a:rPr>
              <a:t>Развитие физической культуры и спорта в </a:t>
            </a:r>
            <a:r>
              <a:rPr lang="ru-RU" sz="2400" dirty="0" err="1" smtClean="0">
                <a:solidFill>
                  <a:srgbClr val="0000FF"/>
                </a:solidFill>
              </a:rPr>
              <a:t>Кондинском</a:t>
            </a:r>
            <a:r>
              <a:rPr lang="ru-RU" sz="2400" dirty="0" smtClean="0">
                <a:solidFill>
                  <a:srgbClr val="0000FF"/>
                </a:solidFill>
              </a:rPr>
              <a:t> районе на 2019-2025 годы и на период до 2030 года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Franklin Gothic Medium Cond" pitchFamily="34" charset="0"/>
                <a:cs typeface="Times New Roman" pitchFamily="18" charset="0"/>
              </a:rPr>
              <a:t/>
            </a:r>
            <a:br>
              <a:rPr lang="ru-RU" dirty="0" smtClean="0">
                <a:latin typeface="Franklin Gothic Medium Cond" pitchFamily="34" charset="0"/>
                <a:cs typeface="Times New Roman" pitchFamily="18" charset="0"/>
              </a:rPr>
            </a:br>
            <a:r>
              <a:rPr lang="ru-RU" dirty="0" smtClean="0">
                <a:latin typeface="Franklin Gothic Medium Cond" pitchFamily="34" charset="0"/>
                <a:cs typeface="Times New Roman" pitchFamily="18" charset="0"/>
              </a:rPr>
              <a:t>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62800" y="1752600"/>
            <a:ext cx="1600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217,0 </a:t>
            </a:r>
            <a:r>
              <a:rPr lang="ru-RU" sz="1600" b="1" dirty="0" smtClean="0">
                <a:solidFill>
                  <a:prstClr val="black"/>
                </a:solidFill>
              </a:rPr>
              <a:t>млн</a:t>
            </a:r>
            <a:r>
              <a:rPr lang="ru-RU" sz="1600" b="1" dirty="0">
                <a:solidFill>
                  <a:prstClr val="black"/>
                </a:solidFill>
              </a:rPr>
              <a:t>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34200" y="914400"/>
            <a:ext cx="16002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248,2 </a:t>
            </a:r>
            <a:r>
              <a:rPr lang="ru-RU" sz="1600" b="1" dirty="0">
                <a:solidFill>
                  <a:prstClr val="black"/>
                </a:solidFill>
              </a:rPr>
              <a:t>млн. руб.</a:t>
            </a:r>
          </a:p>
        </p:txBody>
      </p:sp>
      <p:sp>
        <p:nvSpPr>
          <p:cNvPr id="17" name="Овал 16"/>
          <p:cNvSpPr/>
          <p:nvPr/>
        </p:nvSpPr>
        <p:spPr>
          <a:xfrm>
            <a:off x="6248400" y="2590800"/>
            <a:ext cx="10668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prstClr val="black"/>
                </a:solidFill>
              </a:rPr>
              <a:t>2022</a:t>
            </a:r>
            <a:endParaRPr lang="ru-RU" sz="2200" b="1" dirty="0">
              <a:solidFill>
                <a:prstClr val="black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019800" y="1752600"/>
            <a:ext cx="10668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prstClr val="black"/>
                </a:solidFill>
              </a:rPr>
              <a:t>2021</a:t>
            </a:r>
            <a:endParaRPr lang="ru-RU" sz="2200" b="1" dirty="0">
              <a:solidFill>
                <a:prstClr val="black"/>
              </a:solidFill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4294967295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CD6CFB-196A-4C02-B825-B0514E16733A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0" y="4953000"/>
            <a:ext cx="4648200" cy="1676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«Спортивная элита года»,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«Лыжня России», 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семейных команд «Мама, папа, я –     </a:t>
            </a:r>
          </a:p>
          <a:p>
            <a:pPr eaLnBrk="0" hangingPunct="0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спортивная семья», </a:t>
            </a:r>
          </a:p>
          <a:p>
            <a:pPr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среди детей дошкольных образовательных   учреждений Кондинского района, </a:t>
            </a:r>
          </a:p>
        </p:txBody>
      </p:sp>
      <p:sp>
        <p:nvSpPr>
          <p:cNvPr id="29" name="Овал 28"/>
          <p:cNvSpPr/>
          <p:nvPr/>
        </p:nvSpPr>
        <p:spPr>
          <a:xfrm>
            <a:off x="0" y="3352800"/>
            <a:ext cx="838200" cy="533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2020 </a:t>
            </a:r>
            <a:r>
              <a:rPr lang="ru-RU" sz="1200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90600" y="3352800"/>
            <a:ext cx="2819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prstClr val="black"/>
                </a:solidFill>
              </a:rPr>
              <a:t>2,7 млн. руб., передаваемые полномочия  507,8 тыс. руб.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66800" y="3886200"/>
            <a:ext cx="2819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300" b="1" dirty="0">
                <a:solidFill>
                  <a:prstClr val="black"/>
                </a:solidFill>
              </a:rPr>
              <a:t>2,7 млн. </a:t>
            </a:r>
            <a:r>
              <a:rPr lang="ru-RU" sz="1300" b="1" dirty="0" smtClean="0">
                <a:solidFill>
                  <a:prstClr val="black"/>
                </a:solidFill>
              </a:rPr>
              <a:t>руб. передаваемые полномочия 524,5тыс. руб.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295400" y="4419600"/>
            <a:ext cx="25146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300" b="1" dirty="0" smtClean="0">
                <a:solidFill>
                  <a:prstClr val="black"/>
                </a:solidFill>
              </a:rPr>
              <a:t>2,7 млн. руб., передаваемые полномочия не запланированы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33400" y="4419600"/>
            <a:ext cx="762000" cy="457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2022 </a:t>
            </a:r>
            <a:r>
              <a:rPr lang="ru-RU" sz="1200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30" name="Овал 29"/>
          <p:cNvSpPr/>
          <p:nvPr/>
        </p:nvSpPr>
        <p:spPr>
          <a:xfrm>
            <a:off x="228600" y="3886200"/>
            <a:ext cx="762000" cy="533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</a:rPr>
              <a:t>2021 </a:t>
            </a:r>
            <a:r>
              <a:rPr lang="ru-RU" sz="1200" b="1" dirty="0">
                <a:solidFill>
                  <a:prstClr val="black"/>
                </a:solidFill>
              </a:rPr>
              <a:t>год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1143000"/>
            <a:ext cx="2971800" cy="2209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Цель программы</a:t>
            </a:r>
          </a:p>
          <a:p>
            <a:pPr algn="ctr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условий, обеспечивающих жителей Кондинского района возможностью систематически заниматься физической культурой и спортом.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715000" y="914400"/>
            <a:ext cx="11430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prstClr val="black"/>
                </a:solidFill>
              </a:rPr>
              <a:t>2020</a:t>
            </a:r>
            <a:endParaRPr lang="ru-RU" sz="22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91400" y="2667000"/>
            <a:ext cx="15240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215,9 млн</a:t>
            </a:r>
            <a:r>
              <a:rPr lang="ru-RU" sz="1600" b="1" dirty="0">
                <a:solidFill>
                  <a:prstClr val="black"/>
                </a:solidFill>
              </a:rPr>
              <a:t>. руб.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810000" y="3352800"/>
            <a:ext cx="5334000" cy="1447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Ежегодная Спартакиада трудящихся Кондинского района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среди пришкольных лагерей, соревнования в честь празднования дня физкультурника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муниципальных служащих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Всероссийский день бега «Кросс Нации»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Спартакиада городов и районов автономного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46" name="Picture 14" descr="https://sun9-68.userapi.com/c857724/v857724330/418c8/lGeZfR0PP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384128" cy="225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8844" name="Picture 12" descr="https://sun9-43.userapi.com/c851520/v851520214/e90bf/G7a7TOJkI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404" y="1058960"/>
            <a:ext cx="2639695" cy="186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/>
          <p:nvPr/>
        </p:nvSpPr>
        <p:spPr>
          <a:xfrm>
            <a:off x="0" y="5153657"/>
            <a:ext cx="9144000" cy="1704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" y="-17780"/>
            <a:ext cx="881494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0000" marR="6350">
              <a:lnSpc>
                <a:spcPct val="100000"/>
              </a:lnSpc>
            </a:pPr>
            <a:r>
              <a:rPr lang="ru-RU" sz="2400" dirty="0" smtClean="0">
                <a:solidFill>
                  <a:srgbClr val="0000FF"/>
                </a:solidFill>
              </a:rPr>
              <a:t>Молодежь </a:t>
            </a:r>
            <a:r>
              <a:rPr lang="ru-RU" sz="2400" dirty="0" err="1" smtClean="0">
                <a:solidFill>
                  <a:srgbClr val="0000FF"/>
                </a:solidFill>
              </a:rPr>
              <a:t>Кондинского</a:t>
            </a:r>
            <a:r>
              <a:rPr lang="ru-RU" sz="2400" dirty="0" smtClean="0">
                <a:solidFill>
                  <a:srgbClr val="0000FF"/>
                </a:solidFill>
              </a:rPr>
              <a:t> района </a:t>
            </a:r>
            <a:br>
              <a:rPr lang="ru-RU" sz="2400" dirty="0" smtClean="0">
                <a:solidFill>
                  <a:srgbClr val="0000FF"/>
                </a:solidFill>
              </a:rPr>
            </a:br>
            <a:r>
              <a:rPr lang="ru-RU" sz="2400" dirty="0" smtClean="0">
                <a:solidFill>
                  <a:srgbClr val="0000FF"/>
                </a:solidFill>
              </a:rPr>
              <a:t>на 2019-2025 годы и на период до 2030 года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7510" y="4020692"/>
            <a:ext cx="7378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9515" y="3945382"/>
            <a:ext cx="685800" cy="582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lang="ru-RU" sz="1600" dirty="0" smtClean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740"/>
              </a:spcBef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33" name="Picture 5" descr="Герб-3вариан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38200" cy="9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638800" y="762000"/>
            <a:ext cx="33528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18,6млн. руб. в т.ч переданное полномочие 5,9 млн.руб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67200" y="2514600"/>
            <a:ext cx="4648200" cy="12192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эффективности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реализации молодежной политики в интересах инновационного социально ориентированного развития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Кондинского района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72000" y="914400"/>
            <a:ext cx="11430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2020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96000" y="1524000"/>
            <a:ext cx="19812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12,6 млн. руб.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029200" y="1447800"/>
            <a:ext cx="11430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2021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77000" y="2057400"/>
            <a:ext cx="1981200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13,1 млн. руб.</a:t>
            </a:r>
            <a:endParaRPr lang="ru-RU" b="1" i="1" dirty="0">
              <a:solidFill>
                <a:prstClr val="black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410200" y="1981200"/>
            <a:ext cx="1143000" cy="457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2022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038600" y="3810000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eaLnBrk="0" hangingPunct="0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8842" name="Picture 10" descr="https://sun9-59.userapi.com/c855536/v855536065/ef77/3bt-v5Lgqx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25146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2351404" cy="191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4343400" y="3886200"/>
            <a:ext cx="4648200" cy="2438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eaLnBrk="0" hangingPunct="0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На программные мероприятия в 2020 году запланировано 530,0  тыс. рублей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Молодежные северные десанты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Проведение экстремального забега «Адреналин»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Соревнования на Кубок главы по пейнтболу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Форум Конда - Старт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Туристический слет среди трудовых коллективов</a:t>
            </a:r>
          </a:p>
          <a:p>
            <a:pPr algn="just" eaLnBrk="0" hangingPunct="0">
              <a:buFont typeface="Wingdings" pitchFamily="2" charset="2"/>
              <a:buChar char="v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Районный волонтерский слет и др.</a:t>
            </a:r>
          </a:p>
          <a:p>
            <a:pPr algn="just" eaLnBrk="0" hangingPunct="0">
              <a:defRPr/>
            </a:pP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8840" name="Picture 8" descr="https://sun9-32.userapi.com/c853424/v853424950/3dcdb/v9aucOG9Kt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95800"/>
            <a:ext cx="2295524" cy="190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125979" y="0"/>
            <a:ext cx="5830824" cy="1074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292340" y="0"/>
            <a:ext cx="790955" cy="1074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9057" y="-17780"/>
            <a:ext cx="8485885" cy="731482"/>
          </a:xfrm>
          <a:prstGeom prst="rect">
            <a:avLst/>
          </a:prstGeom>
        </p:spPr>
        <p:txBody>
          <a:bodyPr vert="horz" wrap="square" lIns="0" tIns="114808" rIns="0" bIns="0" rtlCol="0">
            <a:spAutoFit/>
          </a:bodyPr>
          <a:lstStyle/>
          <a:p>
            <a:pPr marL="2112645" algn="l">
              <a:lnSpc>
                <a:spcPct val="100000"/>
              </a:lnSpc>
            </a:pPr>
            <a:r>
              <a:rPr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Социальная</a:t>
            </a:r>
            <a:r>
              <a:rPr sz="4000" spc="-9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spc="-15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политика</a:t>
            </a:r>
            <a:endParaRPr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88208" y="1295400"/>
            <a:ext cx="5955792" cy="10652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3875532" y="1438655"/>
            <a:ext cx="4311396" cy="440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875532" y="1648967"/>
            <a:ext cx="2703575" cy="440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3987165" y="1525397"/>
            <a:ext cx="4017010" cy="4318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60"/>
              </a:lnSpc>
            </a:pP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Компенсация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части родительской </a:t>
            </a:r>
            <a:r>
              <a:rPr sz="16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платы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  присмотр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уход </a:t>
            </a:r>
            <a:r>
              <a:rPr sz="16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за</a:t>
            </a:r>
            <a:r>
              <a:rPr sz="1600" b="1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детьми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13932" y="1648967"/>
            <a:ext cx="315467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2720339" y="1325880"/>
            <a:ext cx="1261872" cy="8702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188208" y="2286000"/>
            <a:ext cx="5955792" cy="1161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875532" y="2456688"/>
            <a:ext cx="4140708" cy="4404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751064" y="2456688"/>
            <a:ext cx="332231" cy="4404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818119" y="2456688"/>
            <a:ext cx="320040" cy="440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875532" y="2667000"/>
            <a:ext cx="4410456" cy="4404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3875532" y="2877311"/>
            <a:ext cx="1202436" cy="4404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3987165" y="2543428"/>
            <a:ext cx="4119879" cy="641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60"/>
              </a:lnSpc>
            </a:pP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Предоставление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жилых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помещений детям- 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сиротам и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детям,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оставшимся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без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попечения 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родителей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812791" y="2877311"/>
            <a:ext cx="315467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2720339" y="2449067"/>
            <a:ext cx="1261872" cy="8702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188208" y="3505200"/>
            <a:ext cx="5955792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875532" y="3707891"/>
            <a:ext cx="4640579" cy="4404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3875532" y="3918203"/>
            <a:ext cx="3723132" cy="4404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/>
          <p:nvPr/>
        </p:nvSpPr>
        <p:spPr>
          <a:xfrm>
            <a:off x="3962400" y="3505200"/>
            <a:ext cx="518160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lang="ru-RU" sz="1600" b="1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Дополнительные меры социальной поддержки детям-сиротам и детям, оставшимся без попечения родителей, лицам из числа детей-сирот и детей, оставшихся без попечения родителей, усыновителям, приемным родителям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333488" y="3918203"/>
            <a:ext cx="315468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706623" y="3605784"/>
            <a:ext cx="1261872" cy="8686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3188208" y="4572000"/>
            <a:ext cx="5955792" cy="12893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880103" y="4575047"/>
            <a:ext cx="3864863" cy="4099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3880103" y="4773167"/>
            <a:ext cx="4331208" cy="4099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880103" y="4969764"/>
            <a:ext cx="1597152" cy="40995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228844" y="4969764"/>
            <a:ext cx="312420" cy="4099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292852" y="4969764"/>
            <a:ext cx="2110740" cy="4099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3880103" y="5166359"/>
            <a:ext cx="4568952" cy="40995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3880103" y="5364479"/>
            <a:ext cx="3834384" cy="4099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 txBox="1"/>
          <p:nvPr/>
        </p:nvSpPr>
        <p:spPr>
          <a:xfrm>
            <a:off x="3983228" y="4653635"/>
            <a:ext cx="4294505" cy="999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6400"/>
              </a:lnSpc>
            </a:pPr>
            <a:r>
              <a:rPr sz="15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Улучшение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жилищных </a:t>
            </a:r>
            <a:r>
              <a:rPr sz="15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условий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граждан,  </a:t>
            </a: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ветеранов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боевых действий, инвалидов, семей,  имеющих детей-инвалидов; граждан,  </a:t>
            </a: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проживающих </a:t>
            </a:r>
            <a:r>
              <a:rPr sz="1500" b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сельской </a:t>
            </a:r>
            <a:r>
              <a:rPr sz="1500" b="1" dirty="0">
                <a:solidFill>
                  <a:srgbClr val="FFFFFF"/>
                </a:solidFill>
                <a:latin typeface="Times New Roman"/>
                <a:cs typeface="Times New Roman"/>
              </a:rPr>
              <a:t>местности, в </a:t>
            </a:r>
            <a:r>
              <a:rPr sz="15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том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числе  </a:t>
            </a:r>
            <a:r>
              <a:rPr sz="15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молодых </a:t>
            </a:r>
            <a:r>
              <a:rPr sz="15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семей и </a:t>
            </a:r>
            <a:r>
              <a:rPr sz="15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молодых</a:t>
            </a:r>
            <a:r>
              <a:rPr sz="150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специалистов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466076" y="5364479"/>
            <a:ext cx="295655" cy="40995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720339" y="4738115"/>
            <a:ext cx="1261872" cy="8686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188208" y="5806442"/>
            <a:ext cx="5955792" cy="105155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875532" y="6016752"/>
            <a:ext cx="4351020" cy="44043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3875532" y="6227064"/>
            <a:ext cx="1385315" cy="44043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 txBox="1"/>
          <p:nvPr/>
        </p:nvSpPr>
        <p:spPr>
          <a:xfrm>
            <a:off x="3987165" y="6068974"/>
            <a:ext cx="4058285" cy="466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89"/>
              </a:lnSpc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Дополнительное пенсионное обеспечение</a:t>
            </a:r>
            <a:r>
              <a:rPr sz="1600" b="1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ts val="1789"/>
              </a:lnSpc>
            </a:pP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выслугу</a:t>
            </a:r>
            <a:r>
              <a:rPr sz="16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лет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995671" y="6227064"/>
            <a:ext cx="315467" cy="4404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2720339" y="5903976"/>
            <a:ext cx="1261872" cy="8686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1600200" y="1295400"/>
            <a:ext cx="688848" cy="96773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1636776" y="3579876"/>
            <a:ext cx="688848" cy="96774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5" name="Picture 5" descr="Герб-3вариант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bject 50"/>
          <p:cNvSpPr txBox="1"/>
          <p:nvPr/>
        </p:nvSpPr>
        <p:spPr>
          <a:xfrm>
            <a:off x="0" y="1447800"/>
            <a:ext cx="762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800" b="1" dirty="0" smtClean="0">
                <a:latin typeface="Times New Roman"/>
                <a:cs typeface="Times New Roman"/>
              </a:rPr>
              <a:t>22,7</a:t>
            </a:r>
            <a:endParaRPr sz="2800" b="1" dirty="0">
              <a:latin typeface="Times New Roman"/>
              <a:cs typeface="Times New Roman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0" y="1295400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вал 62"/>
          <p:cNvSpPr/>
          <p:nvPr/>
        </p:nvSpPr>
        <p:spPr>
          <a:xfrm>
            <a:off x="914400" y="1295400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Овал 65"/>
          <p:cNvSpPr/>
          <p:nvPr/>
        </p:nvSpPr>
        <p:spPr>
          <a:xfrm>
            <a:off x="1828800" y="1295400"/>
            <a:ext cx="914400" cy="9144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object 58"/>
          <p:cNvSpPr txBox="1"/>
          <p:nvPr/>
        </p:nvSpPr>
        <p:spPr>
          <a:xfrm>
            <a:off x="0" y="1524000"/>
            <a:ext cx="9906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27,2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68" name="object 58"/>
          <p:cNvSpPr txBox="1"/>
          <p:nvPr/>
        </p:nvSpPr>
        <p:spPr>
          <a:xfrm>
            <a:off x="1066800" y="1524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24,1</a:t>
            </a:r>
            <a:endParaRPr sz="2500" b="1" dirty="0">
              <a:latin typeface="Times New Roman"/>
              <a:cs typeface="Times New Roman"/>
            </a:endParaRPr>
          </a:p>
        </p:txBody>
      </p:sp>
      <p:sp>
        <p:nvSpPr>
          <p:cNvPr id="69" name="object 58"/>
          <p:cNvSpPr txBox="1"/>
          <p:nvPr/>
        </p:nvSpPr>
        <p:spPr>
          <a:xfrm>
            <a:off x="1981200" y="1524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24,1</a:t>
            </a:r>
            <a:endParaRPr sz="2500" b="1" dirty="0">
              <a:latin typeface="Times New Roman"/>
              <a:cs typeface="Times New Roman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914400" y="2438400"/>
            <a:ext cx="914400" cy="914400"/>
          </a:xfrm>
          <a:prstGeom prst="ellipse">
            <a:avLst/>
          </a:prstGeom>
          <a:solidFill>
            <a:srgbClr val="36D61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Овал 70"/>
          <p:cNvSpPr/>
          <p:nvPr/>
        </p:nvSpPr>
        <p:spPr>
          <a:xfrm>
            <a:off x="0" y="2438400"/>
            <a:ext cx="914400" cy="914400"/>
          </a:xfrm>
          <a:prstGeom prst="ellipse">
            <a:avLst/>
          </a:prstGeom>
          <a:solidFill>
            <a:srgbClr val="36D61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Овал 71"/>
          <p:cNvSpPr/>
          <p:nvPr/>
        </p:nvSpPr>
        <p:spPr>
          <a:xfrm>
            <a:off x="1828800" y="2438400"/>
            <a:ext cx="914400" cy="914400"/>
          </a:xfrm>
          <a:prstGeom prst="ellipse">
            <a:avLst/>
          </a:prstGeom>
          <a:solidFill>
            <a:srgbClr val="36D61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3" name="Овал 72"/>
          <p:cNvSpPr/>
          <p:nvPr/>
        </p:nvSpPr>
        <p:spPr>
          <a:xfrm>
            <a:off x="0" y="350520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Овал 73"/>
          <p:cNvSpPr/>
          <p:nvPr/>
        </p:nvSpPr>
        <p:spPr>
          <a:xfrm>
            <a:off x="914400" y="350520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Овал 74"/>
          <p:cNvSpPr/>
          <p:nvPr/>
        </p:nvSpPr>
        <p:spPr>
          <a:xfrm>
            <a:off x="1828800" y="350520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Овал 75"/>
          <p:cNvSpPr/>
          <p:nvPr/>
        </p:nvSpPr>
        <p:spPr>
          <a:xfrm>
            <a:off x="0" y="579120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Овал 76"/>
          <p:cNvSpPr/>
          <p:nvPr/>
        </p:nvSpPr>
        <p:spPr>
          <a:xfrm>
            <a:off x="914400" y="579120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Овал 77"/>
          <p:cNvSpPr/>
          <p:nvPr/>
        </p:nvSpPr>
        <p:spPr>
          <a:xfrm>
            <a:off x="1828800" y="5791200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9" name="Овал 78"/>
          <p:cNvSpPr/>
          <p:nvPr/>
        </p:nvSpPr>
        <p:spPr>
          <a:xfrm>
            <a:off x="0" y="4648200"/>
            <a:ext cx="914400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Овал 79"/>
          <p:cNvSpPr/>
          <p:nvPr/>
        </p:nvSpPr>
        <p:spPr>
          <a:xfrm>
            <a:off x="914400" y="4648200"/>
            <a:ext cx="914400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Овал 80"/>
          <p:cNvSpPr/>
          <p:nvPr/>
        </p:nvSpPr>
        <p:spPr>
          <a:xfrm>
            <a:off x="1828800" y="4648200"/>
            <a:ext cx="914400" cy="9144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object 58"/>
          <p:cNvSpPr txBox="1"/>
          <p:nvPr/>
        </p:nvSpPr>
        <p:spPr>
          <a:xfrm>
            <a:off x="0" y="2667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25,5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3" name="object 58"/>
          <p:cNvSpPr txBox="1"/>
          <p:nvPr/>
        </p:nvSpPr>
        <p:spPr>
          <a:xfrm>
            <a:off x="914400" y="2667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29,1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4" name="object 58"/>
          <p:cNvSpPr txBox="1"/>
          <p:nvPr/>
        </p:nvSpPr>
        <p:spPr>
          <a:xfrm>
            <a:off x="1905000" y="26670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32,7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5" name="object 58"/>
          <p:cNvSpPr txBox="1"/>
          <p:nvPr/>
        </p:nvSpPr>
        <p:spPr>
          <a:xfrm>
            <a:off x="0" y="3733800"/>
            <a:ext cx="9906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115,8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6" name="object 58"/>
          <p:cNvSpPr txBox="1"/>
          <p:nvPr/>
        </p:nvSpPr>
        <p:spPr>
          <a:xfrm>
            <a:off x="990600" y="3733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121,2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7" name="object 58"/>
          <p:cNvSpPr txBox="1"/>
          <p:nvPr/>
        </p:nvSpPr>
        <p:spPr>
          <a:xfrm>
            <a:off x="1828800" y="3733800"/>
            <a:ext cx="1066800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123,0</a:t>
            </a:r>
          </a:p>
          <a:p>
            <a:pPr marL="12700"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88" name="object 58"/>
          <p:cNvSpPr txBox="1"/>
          <p:nvPr/>
        </p:nvSpPr>
        <p:spPr>
          <a:xfrm>
            <a:off x="0" y="4876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7,5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9" name="object 58"/>
          <p:cNvSpPr txBox="1"/>
          <p:nvPr/>
        </p:nvSpPr>
        <p:spPr>
          <a:xfrm>
            <a:off x="914400" y="4876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7,5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58"/>
          <p:cNvSpPr txBox="1"/>
          <p:nvPr/>
        </p:nvSpPr>
        <p:spPr>
          <a:xfrm>
            <a:off x="1828800" y="4876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7,5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1" name="object 58"/>
          <p:cNvSpPr txBox="1"/>
          <p:nvPr/>
        </p:nvSpPr>
        <p:spPr>
          <a:xfrm>
            <a:off x="0" y="6019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10,7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2" name="object 58"/>
          <p:cNvSpPr txBox="1"/>
          <p:nvPr/>
        </p:nvSpPr>
        <p:spPr>
          <a:xfrm>
            <a:off x="990600" y="6019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10,7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3" name="object 58"/>
          <p:cNvSpPr txBox="1"/>
          <p:nvPr/>
        </p:nvSpPr>
        <p:spPr>
          <a:xfrm>
            <a:off x="1905000" y="60198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9,8</a:t>
            </a:r>
            <a:endParaRPr sz="25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6" name="object 58"/>
          <p:cNvSpPr txBox="1"/>
          <p:nvPr/>
        </p:nvSpPr>
        <p:spPr>
          <a:xfrm>
            <a:off x="0" y="914400"/>
            <a:ext cx="9906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 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2020</a:t>
            </a:r>
            <a:endParaRPr sz="25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7" name="object 58"/>
          <p:cNvSpPr txBox="1"/>
          <p:nvPr/>
        </p:nvSpPr>
        <p:spPr>
          <a:xfrm>
            <a:off x="990600" y="9144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2021</a:t>
            </a:r>
            <a:endParaRPr sz="25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58"/>
          <p:cNvSpPr txBox="1"/>
          <p:nvPr/>
        </p:nvSpPr>
        <p:spPr>
          <a:xfrm>
            <a:off x="1905000" y="914400"/>
            <a:ext cx="838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500" b="1" dirty="0" smtClean="0">
                <a:latin typeface="Times New Roman"/>
                <a:cs typeface="Times New Roman"/>
              </a:rPr>
              <a:t> 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ru-RU" sz="25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endParaRPr sz="25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5" name="object 58"/>
          <p:cNvSpPr txBox="1"/>
          <p:nvPr/>
        </p:nvSpPr>
        <p:spPr>
          <a:xfrm>
            <a:off x="228600" y="21336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99" name="object 58"/>
          <p:cNvSpPr txBox="1"/>
          <p:nvPr/>
        </p:nvSpPr>
        <p:spPr>
          <a:xfrm>
            <a:off x="228600" y="32004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100" name="object 58"/>
          <p:cNvSpPr txBox="1"/>
          <p:nvPr/>
        </p:nvSpPr>
        <p:spPr>
          <a:xfrm>
            <a:off x="304800" y="43434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101" name="object 58"/>
          <p:cNvSpPr txBox="1"/>
          <p:nvPr/>
        </p:nvSpPr>
        <p:spPr>
          <a:xfrm>
            <a:off x="228600" y="5486400"/>
            <a:ext cx="2362200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200" b="1" dirty="0" smtClean="0">
                <a:latin typeface="Times New Roman"/>
                <a:cs typeface="Times New Roman"/>
              </a:rPr>
              <a:t>млн. рублей</a:t>
            </a:r>
            <a:endParaRPr sz="2200" b="1" dirty="0">
              <a:latin typeface="Times New Roman"/>
              <a:cs typeface="Times New Roman"/>
            </a:endParaRPr>
          </a:p>
        </p:txBody>
      </p:sp>
      <p:sp>
        <p:nvSpPr>
          <p:cNvPr id="102" name="Номер слайда 10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88" y="274638"/>
            <a:ext cx="7758112" cy="1154112"/>
          </a:xfrm>
        </p:spPr>
        <p:txBody>
          <a:bodyPr rtlCol="0">
            <a:normAutofit fontScale="90000"/>
          </a:bodyPr>
          <a:lstStyle/>
          <a:p>
            <a:pPr marL="360000" algn="ctr"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Финансовая помощь, оказываемая городским и сельским поселениям Кондинского района</a:t>
            </a:r>
            <a:b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 2019-2022 годы</a:t>
            </a:r>
            <a:r>
              <a:rPr lang="ru-RU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(тыс. рублей)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802587636"/>
              </p:ext>
            </p:extLst>
          </p:nvPr>
        </p:nvGraphicFramePr>
        <p:xfrm>
          <a:off x="463550" y="1890713"/>
          <a:ext cx="5853113" cy="4600575"/>
        </p:xfrm>
        <a:graphic>
          <a:graphicData uri="http://schemas.openxmlformats.org/presentationml/2006/ole">
            <p:oleObj spid="_x0000_s247834" name="Worksheet" r:id="rId3" imgW="4314833" imgH="3390930" progId="Excel.Sheet.8">
              <p:embed/>
            </p:oleObj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0FDD-9FB4-4B84-A2B6-31C0BF5908CE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pic>
        <p:nvPicPr>
          <p:cNvPr id="247829" name="Picture 21" descr="X:\ОТДЕЛ МО и ДП\БЮДЖЕТ 2020\Картинки для слайдов\деньг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26289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671942" cy="7386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Дотации на выравнивание бюджетной обеспеченности 2020-2022 годы (тыс. рублей)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337152254"/>
              </p:ext>
            </p:extLst>
          </p:nvPr>
        </p:nvGraphicFramePr>
        <p:xfrm>
          <a:off x="381000" y="1447800"/>
          <a:ext cx="8534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47</a:t>
            </a:fld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38" y="1079500"/>
            <a:ext cx="460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Объект 3"/>
          <p:cNvSpPr>
            <a:spLocks noGrp="1"/>
          </p:cNvSpPr>
          <p:nvPr>
            <p:ph idx="1"/>
          </p:nvPr>
        </p:nvSpPr>
        <p:spPr>
          <a:xfrm>
            <a:off x="2971800" y="152400"/>
            <a:ext cx="3225800" cy="4603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января 2020 года:</a:t>
            </a:r>
          </a:p>
          <a:p>
            <a:pPr marL="0" indent="0">
              <a:buFont typeface="Arial" charset="0"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4283" name="TextBox 141"/>
          <p:cNvSpPr txBox="1">
            <a:spLocks noChangeArrowheads="1"/>
          </p:cNvSpPr>
          <p:nvPr/>
        </p:nvSpPr>
        <p:spPr bwMode="auto">
          <a:xfrm>
            <a:off x="381000" y="3124200"/>
            <a:ext cx="86153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Городским, сельским поселениям предоставляется возможность производить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замену дотации на выравнивание бюджетной обеспеченности поселений дополнительными нормативами отчислений от НДФЛ</a:t>
            </a:r>
          </a:p>
        </p:txBody>
      </p:sp>
      <p:sp>
        <p:nvSpPr>
          <p:cNvPr id="54285" name="TextBox 143"/>
          <p:cNvSpPr txBox="1">
            <a:spLocks noChangeArrowheads="1"/>
          </p:cNvSpPr>
          <p:nvPr/>
        </p:nvSpPr>
        <p:spPr bwMode="auto">
          <a:xfrm>
            <a:off x="381000" y="838200"/>
            <a:ext cx="85264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Вводится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обязанность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муниципальных районов заключать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с главами (руководителями исполнительно-распорядительных органов) поселений, получающих дотации на выравнивание бюджетной обеспеченности поселений,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соглашения, которыми предусматриваются меры по социально-экономическому развитию  и оздоровлению муниципальных финансов поселений</a:t>
            </a:r>
          </a:p>
        </p:txBody>
      </p:sp>
      <p:sp>
        <p:nvSpPr>
          <p:cNvPr id="16" name="TextBox 141"/>
          <p:cNvSpPr txBox="1">
            <a:spLocks noChangeArrowheads="1"/>
          </p:cNvSpPr>
          <p:nvPr/>
        </p:nvSpPr>
        <p:spPr bwMode="auto">
          <a:xfrm>
            <a:off x="381000" y="4800600"/>
            <a:ext cx="86153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Предоставление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субсидий  муниципальным районам на выравнивание бюджетной обеспеченности поселений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из бюджета автономного округа начиная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января 2020 года будет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осуществляется на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«общих» основаниях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. С обязательной долей </a:t>
            </a: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со стороны муниципального района не менее 1%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mszhk.omskportal.ru/ru/RegionalPublicAuthorities/executivelist/MSZHK/news/2018/05/23/1527061068240/PageContent/0/image/2221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78475"/>
            <a:ext cx="1809082" cy="1279525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9057" y="-17780"/>
            <a:ext cx="8485885" cy="430887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0000FF"/>
                </a:solidFill>
              </a:rPr>
              <a:t>ДОЛГОВАЯ ПОЛИТИКА</a:t>
            </a:r>
            <a:endParaRPr lang="ru-RU" i="1" dirty="0">
              <a:solidFill>
                <a:srgbClr val="0000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49</a:t>
            </a:fld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596837752"/>
              </p:ext>
            </p:extLst>
          </p:nvPr>
        </p:nvGraphicFramePr>
        <p:xfrm>
          <a:off x="381000" y="762000"/>
          <a:ext cx="8458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5" descr="Герб-3вариан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"/>
            <a:ext cx="8077200" cy="1066799"/>
          </a:xfrm>
        </p:spPr>
        <p:txBody>
          <a:bodyPr/>
          <a:lstStyle/>
          <a:p>
            <a:pPr algn="ctr"/>
            <a:r>
              <a:rPr lang="ru-RU" sz="2400" i="1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ЗАДАЧИ БЮДЖЕТНОЙ ПОЛИТИКИ </a:t>
            </a:r>
            <a:br>
              <a:rPr lang="ru-RU" sz="24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pc="-1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2020 год и на плановый период 2021 и 2022 годов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28600" y="2819400"/>
            <a:ext cx="2743200" cy="17526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Принятие мер,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направленных на увеличение доходной базы бюджета района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228600" y="4724400"/>
            <a:ext cx="4114800" cy="1981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Обеспечение доступа немуниципальных организаций, включая социально ориентированные некоммерческие организации к оказанию муниципальных услуг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4572000" y="4724400"/>
            <a:ext cx="4419600" cy="1981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Сдерживание роста бюджетных расходов путем исключения низкоэффективных и не дающих эффекта в будущем затрат, установление актуальных приоритетов бюджета района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6172200" y="2819400"/>
            <a:ext cx="2743200" cy="17526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межбюджетных отношений в районе</a:t>
            </a:r>
          </a:p>
          <a:p>
            <a:pPr algn="ctr"/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3200400" y="2819400"/>
            <a:ext cx="2667000" cy="17526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Обеспечение открытости бюджетного процесса и вовлечения в него граждан</a:t>
            </a:r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228600" y="1371600"/>
            <a:ext cx="8686800" cy="1219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Кондинского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pPr algn="ctr"/>
            <a:endParaRPr lang="ru-RU" alt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000125" y="214313"/>
            <a:ext cx="7786688" cy="738664"/>
          </a:xfrm>
        </p:spPr>
        <p:txBody>
          <a:bodyPr/>
          <a:lstStyle/>
          <a:p>
            <a:pPr algn="ctr" eaLnBrk="1" hangingPunct="1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Структура источников 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финансирования дефицита бюджета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080138798"/>
              </p:ext>
            </p:extLst>
          </p:nvPr>
        </p:nvGraphicFramePr>
        <p:xfrm>
          <a:off x="152399" y="914400"/>
          <a:ext cx="8839201" cy="5740105"/>
        </p:xfrm>
        <a:graphic>
          <a:graphicData uri="http://schemas.openxmlformats.org/drawingml/2006/table">
            <a:tbl>
              <a:tblPr/>
              <a:tblGrid>
                <a:gridCol w="3780442"/>
                <a:gridCol w="1081423"/>
                <a:gridCol w="1081423"/>
                <a:gridCol w="1137529"/>
                <a:gridCol w="962061"/>
                <a:gridCol w="796323"/>
              </a:tblGrid>
              <a:tr h="174507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latin typeface="Arial"/>
                        </a:rPr>
                        <a:t>тыс.рублей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6985" marR="6985" marT="69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4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Источники</a:t>
                      </a:r>
                    </a:p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внутреннего финансирования дефицита бюджета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1200" b="1" i="0" u="none" strike="noStrike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1" i="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510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Получение кредитов от кредитных организаций бюджетами муниципальных районов в валюте Российской Федерации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10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Погашение бюджетами муниципальных районов кредитов от кредитных организаций в валюте Российской Федерации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9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Получение бюджетных кредитов от других бюджетов бюджетной системы Российской Федерации бюджетами муниципальных районов в валюте Российской Федерации 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99 633,6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60 232,6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84 353,2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66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Погашение бюджетами муниципальных районов кредитов от других бюджетов бюджетной системы Российской Федерации в валюте Российской Федерации 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-83 591,7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-111 959,9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-80 517,6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-60 962,5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66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от продажи акций и иных форм участия в капитале, находящихся в собственности муниципальных районов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66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Возврат бюджетных кредитов, предоставленных юридическим лицам из бюджетов муниципальных районов в валюте Российской </a:t>
                      </a:r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64 906,1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68 159,9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80 517,6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79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бюджетных кредитов юридическим лицам из бюджетов муниципальных районов в валюте Российской Федерации (досрочный завоз)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-63 633,6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-60 232,6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-60 285,9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-61 212,5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2266">
                <a:tc>
                  <a:txBody>
                    <a:bodyPr/>
                    <a:lstStyle/>
                    <a:p>
                      <a:pPr algn="l" fontAlgn="auto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Изменение остатков средств на счетах по учету средств бюджета 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65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 источников внутреннего финансирования дефицита бюджета</a:t>
                      </a: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17 314,4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-43 800,0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37 458,1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250,00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6985" marR="6985" marT="6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671942" cy="73866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</a:t>
            </a:r>
            <a:b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2016-2023 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годы (тыс. рублей)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3876529471"/>
              </p:ext>
            </p:extLst>
          </p:nvPr>
        </p:nvGraphicFramePr>
        <p:xfrm>
          <a:off x="1143000" y="1397000"/>
          <a:ext cx="7391400" cy="46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51</a:t>
            </a:fld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671942" cy="11079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Использование механизмов инициативного бюджетирования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308226" name="Picture 2" descr="X:\АДМИНИСТРАЦИЯ ГП МЕЖДУРЕЧЕНСКИЙ\НАРОДНЫЙ БЮДЖЕТ\Проекты\05-11-2019_12-08-39 (1)\IMG_20191019_112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838200"/>
            <a:ext cx="1905000" cy="2335161"/>
          </a:xfrm>
          <a:prstGeom prst="rect">
            <a:avLst/>
          </a:prstGeom>
          <a:noFill/>
        </p:spPr>
      </p:pic>
      <p:pic>
        <p:nvPicPr>
          <p:cNvPr id="308227" name="Picture 3" descr="X:\АДМИНИСТРАЦИЯ ГП МЕЖДУРЕЧЕНСКИЙ\НАРОДНЫЙ БЮДЖЕТ\Проекты\Молодежный\04-10-2019_13-30-36\IMG_48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971800"/>
            <a:ext cx="2571750" cy="3429000"/>
          </a:xfrm>
          <a:prstGeom prst="rect">
            <a:avLst/>
          </a:prstGeom>
          <a:noFill/>
        </p:spPr>
      </p:pic>
      <p:pic>
        <p:nvPicPr>
          <p:cNvPr id="308228" name="Picture 4" descr="X:\АДМИНИСТРАЦИЯ ГП МЕЖДУРЕЧЕНСКИЙ\НАРОДНЫЙ БЮДЖЕТ\Проекты\05-11-2019_12-20-22\IMG-32313c7e8049bac355072ba099dc31f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838200"/>
            <a:ext cx="3048000" cy="2286000"/>
          </a:xfrm>
          <a:prstGeom prst="rect">
            <a:avLst/>
          </a:prstGeom>
          <a:noFill/>
        </p:spPr>
      </p:pic>
      <p:pic>
        <p:nvPicPr>
          <p:cNvPr id="308229" name="Picture 5" descr="Y:\Общая\Комитет по финансам\Лукманова С.Н\Инициативное бюджетирование\УКС\ФОТО комф.среда\Забор Толстого\Забор Толстого 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914400"/>
            <a:ext cx="2514600" cy="1885950"/>
          </a:xfrm>
          <a:prstGeom prst="rect">
            <a:avLst/>
          </a:prstGeom>
          <a:noFill/>
        </p:spPr>
      </p:pic>
      <p:pic>
        <p:nvPicPr>
          <p:cNvPr id="308230" name="Picture 6" descr="X:\АДМИНИСТРАЦИЯ ГП МЕЖДУРЕЧЕНСКИЙ\НАРОДНЫЙ БЮДЖЕТ\Проекты\05-11-2019_12-08-39 (1)\IMG_20191019_1123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276600"/>
            <a:ext cx="2343150" cy="3124200"/>
          </a:xfrm>
          <a:prstGeom prst="rect">
            <a:avLst/>
          </a:prstGeom>
          <a:noFill/>
        </p:spPr>
      </p:pic>
      <p:pic>
        <p:nvPicPr>
          <p:cNvPr id="2" name="Picture 2" descr="X:\ОТДЕЛ МО и ДП\ИНИЦИАТИВНОЕ БЮДЖЕТИРОВАНИЕ\ПРОЕКТЫ поселений за 2019 год\Междуреченский\IMG_20191011_1305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62300" y="335280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671942" cy="11079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</a:rPr>
              <a:t>Использование механизмов инициативного бюджетирования при формировании бюджета района на 2020 -2022 годы</a:t>
            </a:r>
            <a:endParaRPr lang="ru-RU" sz="2400" dirty="0">
              <a:solidFill>
                <a:srgbClr val="0000FF"/>
              </a:solidFill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04800" y="1371600"/>
          <a:ext cx="8610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6021284"/>
            <a:ext cx="9143999" cy="836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228600"/>
            <a:ext cx="8777287" cy="6129338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63" name="Picture 3" descr="C:\Users\02-2215\Desktop\_adm_zdani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733800"/>
            <a:ext cx="4680520" cy="254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" y="76200"/>
            <a:ext cx="7858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подготовлена Комитетом по финансам и налоговой политике администрации Кондинского района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1295400"/>
            <a:ext cx="86407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628200, Тюменская область, Кондинский район, 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пгт. Междуреченский, ул. Титова 24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почта приемной: к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omfinkonda@bk.ru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 приемной: (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34677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32-004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(3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4677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32-004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- пятница с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17:12.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12:00 до 13:30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ED4CE-80A5-46EE-8FF9-30E637E0425C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&amp;gcy;&amp;iecy;&amp;rcy;&amp;bcy;"/>
          <p:cNvSpPr>
            <a:spLocks noChangeAspect="1" noChangeArrowheads="1"/>
          </p:cNvSpPr>
          <p:nvPr/>
        </p:nvSpPr>
        <p:spPr bwMode="auto">
          <a:xfrm>
            <a:off x="204788" y="-1036638"/>
            <a:ext cx="1905000" cy="21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1" name="Picture 4" descr="C:\Users\02-2215\Desktop\flag.jpg"/>
          <p:cNvPicPr>
            <a:picLocks noChangeAspect="1" noChangeArrowheads="1"/>
          </p:cNvPicPr>
          <p:nvPr/>
        </p:nvPicPr>
        <p:blipFill>
          <a:blip r:embed="rId3" cstate="print">
            <a:lum bright="52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854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16"/>
          <p:cNvSpPr>
            <a:spLocks noChangeArrowheads="1"/>
          </p:cNvSpPr>
          <p:nvPr/>
        </p:nvSpPr>
        <p:spPr bwMode="auto">
          <a:xfrm>
            <a:off x="2286000" y="-892810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.</a:t>
            </a: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00035" y="1412874"/>
            <a:ext cx="81756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11560" y="764704"/>
            <a:ext cx="7920880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Контактная информация для граждан</a:t>
            </a:r>
          </a:p>
          <a:p>
            <a:pPr algn="ctr">
              <a:defRPr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>
              <a:defRPr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Адрес: 628200, Тюменская область, Кондинский район, </a:t>
            </a:r>
            <a:endParaRPr lang="en-US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err="1" smtClean="0">
                <a:latin typeface="Garamond" pitchFamily="18" charset="0"/>
              </a:rPr>
              <a:t>пгт</a:t>
            </a:r>
            <a:r>
              <a:rPr lang="ru-RU" sz="2000" b="1" dirty="0" smtClean="0">
                <a:latin typeface="Garamond" pitchFamily="18" charset="0"/>
              </a:rPr>
              <a:t>. Междуреченский, ул. Титова 24</a:t>
            </a:r>
          </a:p>
          <a:p>
            <a:pPr>
              <a:defRPr/>
            </a:pP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Электронная почта приемной: к</a:t>
            </a:r>
            <a:r>
              <a:rPr lang="en-US" sz="2000" b="1" dirty="0" smtClean="0">
                <a:latin typeface="Garamond" pitchFamily="18" charset="0"/>
              </a:rPr>
              <a:t>omfinkonda@bk.ru</a:t>
            </a: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Телефон приемной: (</a:t>
            </a:r>
            <a:r>
              <a:rPr lang="en-US" sz="2000" b="1" dirty="0" smtClean="0">
                <a:latin typeface="Garamond" pitchFamily="18" charset="0"/>
              </a:rPr>
              <a:t>34677</a:t>
            </a:r>
            <a:r>
              <a:rPr lang="ru-RU" sz="2000" b="1" dirty="0" smtClean="0">
                <a:latin typeface="Garamond" pitchFamily="18" charset="0"/>
              </a:rPr>
              <a:t>) </a:t>
            </a:r>
            <a:r>
              <a:rPr lang="en-US" sz="2000" b="1" dirty="0" smtClean="0">
                <a:latin typeface="Garamond" pitchFamily="18" charset="0"/>
              </a:rPr>
              <a:t>32-004</a:t>
            </a: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Факс: (3</a:t>
            </a:r>
            <a:r>
              <a:rPr lang="en-US" sz="2000" b="1" dirty="0" smtClean="0">
                <a:latin typeface="Garamond" pitchFamily="18" charset="0"/>
              </a:rPr>
              <a:t>4677</a:t>
            </a:r>
            <a:r>
              <a:rPr lang="ru-RU" sz="2000" b="1" dirty="0" smtClean="0">
                <a:latin typeface="Garamond" pitchFamily="18" charset="0"/>
              </a:rPr>
              <a:t>) </a:t>
            </a:r>
            <a:r>
              <a:rPr lang="en-US" sz="2000" b="1" dirty="0" smtClean="0">
                <a:latin typeface="Garamond" pitchFamily="18" charset="0"/>
              </a:rPr>
              <a:t>32-004</a:t>
            </a: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Заместитель главы </a:t>
            </a:r>
            <a:r>
              <a:rPr lang="ru-RU" sz="2000" b="1" dirty="0" err="1" smtClean="0">
                <a:latin typeface="Garamond" pitchFamily="18" charset="0"/>
              </a:rPr>
              <a:t>Кондинского</a:t>
            </a:r>
            <a:r>
              <a:rPr lang="ru-RU" sz="2000" b="1" dirty="0" smtClean="0">
                <a:latin typeface="Garamond" pitchFamily="18" charset="0"/>
              </a:rPr>
              <a:t> района –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 председатель комитета по финансам 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Мостовых Галина Анатольевна</a:t>
            </a:r>
          </a:p>
          <a:p>
            <a:pPr algn="ctr">
              <a:defRPr/>
            </a:pPr>
            <a:endParaRPr lang="ru-RU" sz="2000" b="1" dirty="0" smtClean="0">
              <a:latin typeface="Garamond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Режим работы: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Понедельник - пятница с </a:t>
            </a:r>
            <a:r>
              <a:rPr lang="en-US" sz="2000" b="1" dirty="0" smtClean="0">
                <a:latin typeface="Garamond" pitchFamily="18" charset="0"/>
              </a:rPr>
              <a:t>8</a:t>
            </a:r>
            <a:r>
              <a:rPr lang="ru-RU" sz="2000" b="1" dirty="0" smtClean="0">
                <a:latin typeface="Garamond" pitchFamily="18" charset="0"/>
              </a:rPr>
              <a:t>:</a:t>
            </a:r>
            <a:r>
              <a:rPr lang="en-US" sz="2000" b="1" dirty="0" smtClean="0">
                <a:latin typeface="Garamond" pitchFamily="18" charset="0"/>
              </a:rPr>
              <a:t>30</a:t>
            </a:r>
            <a:r>
              <a:rPr lang="ru-RU" sz="2000" b="1" dirty="0" smtClean="0">
                <a:latin typeface="Garamond" pitchFamily="18" charset="0"/>
              </a:rPr>
              <a:t> до 17:12.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Перерыв с 12:00 до 13:30</a:t>
            </a:r>
          </a:p>
          <a:p>
            <a:pPr algn="ctr">
              <a:defRPr/>
            </a:pPr>
            <a:r>
              <a:rPr lang="ru-RU" sz="2000" b="1" dirty="0" smtClean="0">
                <a:latin typeface="Garamond" pitchFamily="18" charset="0"/>
              </a:rPr>
              <a:t>Выходные дни: суббота, воскресенье</a:t>
            </a:r>
          </a:p>
          <a:p>
            <a:pPr algn="ctr">
              <a:defRPr/>
            </a:pP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9143999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/>
          <p:cNvSpPr/>
          <p:nvPr/>
        </p:nvSpPr>
        <p:spPr>
          <a:xfrm>
            <a:off x="0" y="6021284"/>
            <a:ext cx="9143999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5636" y="2131186"/>
            <a:ext cx="6819265" cy="859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350" dirty="0">
                <a:solidFill>
                  <a:srgbClr val="FF0000"/>
                </a:solidFill>
                <a:latin typeface="Arial"/>
                <a:cs typeface="Arial"/>
              </a:rPr>
              <a:t>Спасибо </a:t>
            </a:r>
            <a:r>
              <a:rPr sz="5400" spc="-390" dirty="0">
                <a:solidFill>
                  <a:srgbClr val="FF0000"/>
                </a:solidFill>
                <a:latin typeface="Arial"/>
                <a:cs typeface="Arial"/>
              </a:rPr>
              <a:t>за</a:t>
            </a:r>
            <a:r>
              <a:rPr sz="54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5400" spc="-345" dirty="0">
                <a:solidFill>
                  <a:srgbClr val="FF0000"/>
                </a:solidFill>
                <a:latin typeface="Arial"/>
                <a:cs typeface="Arial"/>
              </a:rPr>
              <a:t>внимание!</a:t>
            </a:r>
            <a:endParaRPr sz="5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56</a:t>
            </a:fld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5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990600" y="-329334"/>
            <a:ext cx="7900542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marR="5080" algn="ctr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Основные показатели прогноза социально-экономического развития </a:t>
            </a:r>
            <a:r>
              <a:rPr lang="ru-RU" sz="1600" dirty="0" err="1" smtClean="0">
                <a:solidFill>
                  <a:schemeClr val="tx1"/>
                </a:solidFill>
              </a:rPr>
              <a:t>Кондинского</a:t>
            </a:r>
            <a:r>
              <a:rPr lang="ru-RU" sz="1600" dirty="0" smtClean="0">
                <a:solidFill>
                  <a:schemeClr val="tx1"/>
                </a:solidFill>
              </a:rPr>
              <a:t>  района на 2020 год и плановый период 2021 и 2022 годов</a:t>
            </a:r>
            <a:endParaRPr sz="2400" dirty="0">
              <a:solidFill>
                <a:srgbClr val="0000FF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04798" y="914404"/>
          <a:ext cx="8610603" cy="5714995"/>
        </p:xfrm>
        <a:graphic>
          <a:graphicData uri="http://schemas.openxmlformats.org/drawingml/2006/table">
            <a:tbl>
              <a:tblPr/>
              <a:tblGrid>
                <a:gridCol w="2051843"/>
                <a:gridCol w="748867"/>
                <a:gridCol w="683034"/>
                <a:gridCol w="691262"/>
                <a:gridCol w="746124"/>
                <a:gridCol w="746124"/>
                <a:gridCol w="757096"/>
                <a:gridCol w="757096"/>
                <a:gridCol w="713206"/>
                <a:gridCol w="715951"/>
              </a:tblGrid>
              <a:tr h="2017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показатель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2017 год отчет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2018 год отчет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2019 год оценка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2020 год прогноз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2021 год прогноз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latin typeface="Times New Roman"/>
                        </a:rPr>
                        <a:t>2022 год прогноз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1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1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1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1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2 вариант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latin typeface="Times New Roman"/>
                        </a:rPr>
                        <a:t>Индекс потребительских цен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на конец года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104,1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104,3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104,3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104,2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104,2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в среднем за год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104,5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102,9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latin typeface="Times New Roman"/>
                        </a:rPr>
                        <a:t>104,0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Численность постоянного населения (среднегодовая)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31,118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30,880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30,669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30,529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30,729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30,429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30,934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30,292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31,012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99,3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8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Денежные доходы населения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11,814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13,099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13,766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14,016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14,380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14,461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15,137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14,928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15,946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111,7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110,9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101,8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104,5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Среднедушевые денежные доходы населения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31,638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35,350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37,406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38,260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38,996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39,602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40,777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41,066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42,848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112,9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111,7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102,3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104,3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latin typeface="Times New Roman"/>
                        </a:rPr>
                        <a:t>Реальные располагаемые денежные доходы населения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8336,4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8403,1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8487,1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8453,5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8529,1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8504,2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8708,2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8551,0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8925,9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100,6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102,1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100,6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102,5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101,9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1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Фонд оплаты труда (данные стат)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6504,6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7388,2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7757,6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7912,8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8145,5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8150,2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8634,3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8394,7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9152,3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116,3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113,6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102,0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103,0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110,1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106,5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107,0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107,0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8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latin typeface="Times New Roman"/>
                        </a:rPr>
                        <a:t>Среднесписочная численность работников (данные стат.)</a:t>
                      </a:r>
                    </a:p>
                  </a:txBody>
                  <a:tcPr marL="5869" marR="5869" marT="58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9,300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9,600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9,600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9,504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9,610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9,456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9,619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9,409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9,725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101,1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Среднемесячная заработная плата работников  (стат.)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58,285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64,134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67,341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69,381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70,637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71,822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74,801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74,348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78,426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темп роста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111,6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110,0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105,0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105,9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103,5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104,8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109,9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105,6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105,8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2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latin typeface="Times New Roman"/>
                        </a:rPr>
                        <a:t>Реальная заработная плата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106,9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100,9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101,8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99,5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latin typeface="Times New Roman"/>
                        </a:rPr>
                        <a:t>100,8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897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сценарные условия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101,3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106,8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101,1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102,0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101,5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102,2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102,7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102,4</a:t>
                      </a:r>
                    </a:p>
                  </a:txBody>
                  <a:tcPr marL="5869" marR="5869" marT="58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-75138"/>
            <a:ext cx="7900542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marR="5080" algn="ctr"/>
            <a:r>
              <a:rPr lang="ru-RU" sz="2400" spc="-10" dirty="0" smtClean="0">
                <a:solidFill>
                  <a:srgbClr val="0000FF"/>
                </a:solidFill>
              </a:rPr>
              <a:t>Основные характеристики бюджета </a:t>
            </a:r>
            <a:r>
              <a:rPr lang="ru-RU" sz="2400" spc="-25" dirty="0" smtClean="0">
                <a:solidFill>
                  <a:srgbClr val="0000FF"/>
                </a:solidFill>
              </a:rPr>
              <a:t>Кондинского</a:t>
            </a:r>
            <a:r>
              <a:rPr sz="2400" spc="-10" dirty="0" smtClean="0">
                <a:solidFill>
                  <a:srgbClr val="0000FF"/>
                </a:solidFill>
              </a:rPr>
              <a:t> </a:t>
            </a:r>
            <a:r>
              <a:rPr sz="2400" spc="-5" dirty="0" smtClean="0">
                <a:solidFill>
                  <a:srgbClr val="0000FF"/>
                </a:solidFill>
              </a:rPr>
              <a:t>района</a:t>
            </a:r>
            <a:r>
              <a:rPr lang="ru-RU" sz="2400" spc="-5" dirty="0" smtClean="0">
                <a:solidFill>
                  <a:srgbClr val="0000FF"/>
                </a:solidFill>
              </a:rPr>
              <a:t> </a:t>
            </a:r>
            <a:br>
              <a:rPr lang="ru-RU" sz="2400" spc="-5" dirty="0" smtClean="0">
                <a:solidFill>
                  <a:srgbClr val="0000FF"/>
                </a:solidFill>
              </a:rPr>
            </a:br>
            <a:r>
              <a:rPr sz="2400" spc="-5" dirty="0" err="1" smtClean="0">
                <a:solidFill>
                  <a:srgbClr val="0000FF"/>
                </a:solidFill>
              </a:rPr>
              <a:t>на</a:t>
            </a:r>
            <a:r>
              <a:rPr sz="2400" spc="-5" dirty="0" smtClean="0">
                <a:solidFill>
                  <a:srgbClr val="0000FF"/>
                </a:solidFill>
              </a:rPr>
              <a:t> </a:t>
            </a:r>
            <a:r>
              <a:rPr sz="2400" dirty="0" smtClean="0">
                <a:solidFill>
                  <a:srgbClr val="0000FF"/>
                </a:solidFill>
              </a:rPr>
              <a:t>20</a:t>
            </a:r>
            <a:r>
              <a:rPr lang="ru-RU" sz="2400" dirty="0" smtClean="0">
                <a:solidFill>
                  <a:srgbClr val="0000FF"/>
                </a:solidFill>
              </a:rPr>
              <a:t>20</a:t>
            </a:r>
            <a:r>
              <a:rPr sz="2400" spc="-40" dirty="0" smtClean="0">
                <a:solidFill>
                  <a:srgbClr val="0000FF"/>
                </a:solidFill>
              </a:rPr>
              <a:t> </a:t>
            </a:r>
            <a:r>
              <a:rPr lang="ru-RU" sz="2400" spc="-45" dirty="0" smtClean="0">
                <a:solidFill>
                  <a:srgbClr val="0000FF"/>
                </a:solidFill>
              </a:rPr>
              <a:t>год и плановый период 2021 и 2022 годов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0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02" y="-1372"/>
            <a:ext cx="872740" cy="99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52400" y="1219200"/>
          <a:ext cx="8839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5153661"/>
            <a:ext cx="9144000" cy="1704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-75138"/>
            <a:ext cx="7900542" cy="1150315"/>
          </a:xfrm>
          <a:prstGeom prst="rect">
            <a:avLst/>
          </a:prstGeom>
        </p:spPr>
        <p:txBody>
          <a:bodyPr vert="horz" wrap="square" lIns="0" tIns="407670" rIns="0" bIns="0" rtlCol="0" anchor="ctr">
            <a:spAutoFit/>
          </a:bodyPr>
          <a:lstStyle/>
          <a:p>
            <a:pPr marR="5080" algn="ctr"/>
            <a:r>
              <a:rPr lang="ru-RU" sz="2400" spc="-10" dirty="0" smtClean="0">
                <a:solidFill>
                  <a:srgbClr val="0000FF"/>
                </a:solidFill>
              </a:rPr>
              <a:t>Основные характеристики бюджета </a:t>
            </a:r>
            <a:r>
              <a:rPr lang="ru-RU" sz="2400" spc="-25" dirty="0" smtClean="0">
                <a:solidFill>
                  <a:srgbClr val="0000FF"/>
                </a:solidFill>
              </a:rPr>
              <a:t>Кондинского</a:t>
            </a:r>
            <a:r>
              <a:rPr sz="2400" spc="-10" dirty="0" smtClean="0">
                <a:solidFill>
                  <a:srgbClr val="0000FF"/>
                </a:solidFill>
              </a:rPr>
              <a:t> </a:t>
            </a:r>
            <a:r>
              <a:rPr sz="2400" spc="-5" dirty="0" smtClean="0">
                <a:solidFill>
                  <a:srgbClr val="0000FF"/>
                </a:solidFill>
              </a:rPr>
              <a:t>района</a:t>
            </a:r>
            <a:r>
              <a:rPr lang="ru-RU" sz="2400" spc="-5" dirty="0" smtClean="0">
                <a:solidFill>
                  <a:srgbClr val="0000FF"/>
                </a:solidFill>
              </a:rPr>
              <a:t> </a:t>
            </a:r>
            <a:br>
              <a:rPr lang="ru-RU" sz="2400" spc="-5" dirty="0" smtClean="0">
                <a:solidFill>
                  <a:srgbClr val="0000FF"/>
                </a:solidFill>
              </a:rPr>
            </a:br>
            <a:r>
              <a:rPr sz="2400" spc="-5" dirty="0" err="1" smtClean="0">
                <a:solidFill>
                  <a:srgbClr val="0000FF"/>
                </a:solidFill>
              </a:rPr>
              <a:t>на</a:t>
            </a:r>
            <a:r>
              <a:rPr sz="2400" spc="-5" dirty="0" smtClean="0">
                <a:solidFill>
                  <a:srgbClr val="0000FF"/>
                </a:solidFill>
              </a:rPr>
              <a:t> </a:t>
            </a:r>
            <a:r>
              <a:rPr sz="2400" dirty="0" smtClean="0">
                <a:solidFill>
                  <a:srgbClr val="0000FF"/>
                </a:solidFill>
              </a:rPr>
              <a:t>20</a:t>
            </a:r>
            <a:r>
              <a:rPr lang="ru-RU" sz="2400" dirty="0" smtClean="0">
                <a:solidFill>
                  <a:srgbClr val="0000FF"/>
                </a:solidFill>
              </a:rPr>
              <a:t>20</a:t>
            </a:r>
            <a:r>
              <a:rPr sz="2400" spc="-40" dirty="0" smtClean="0">
                <a:solidFill>
                  <a:srgbClr val="0000FF"/>
                </a:solidFill>
              </a:rPr>
              <a:t> </a:t>
            </a:r>
            <a:r>
              <a:rPr lang="ru-RU" sz="2400" spc="-45" dirty="0" smtClean="0">
                <a:solidFill>
                  <a:srgbClr val="0000FF"/>
                </a:solidFill>
              </a:rPr>
              <a:t>год и на плановый период 2021 и 2022 годов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0" name="Picture 5" descr="Герб-3вариа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02" y="-1372"/>
            <a:ext cx="872740" cy="99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914401" y="1295399"/>
          <a:ext cx="7762058" cy="4420345"/>
        </p:xfrm>
        <a:graphic>
          <a:graphicData uri="http://schemas.openxmlformats.org/drawingml/2006/table">
            <a:tbl>
              <a:tblPr/>
              <a:tblGrid>
                <a:gridCol w="2413010"/>
                <a:gridCol w="1058115"/>
                <a:gridCol w="1131888"/>
                <a:gridCol w="1019425"/>
                <a:gridCol w="1069810"/>
                <a:gridCol w="1069810"/>
              </a:tblGrid>
              <a:tr h="33757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 (отчет)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Утвержденный бюджет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Проект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5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2021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7002" marR="7002" marT="70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Доходы, тыс. рублей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4 794 969,8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3 965 128,9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072 916,9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3 818 894,8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3 706 478,9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82,7%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105,8%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79,6%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77,3%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127,9%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96,3%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предыдущему 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82,7%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75,3%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97,1%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Расходы, тыс. рублей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4 894 627,4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3 946 328,9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5 110 375,0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3 819 144,8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706 478,9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2018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80,6%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104,4 %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78,0 %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75,7 %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7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129,5 %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96,8%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93,9 %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12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в % к предыдущему году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х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80,6%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129,5%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74,7%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97,1 %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84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Дефицит (-), профицит (+), тыс. рублей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-37 458,1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-250,0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002" marR="7002" marT="70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0600" y="0"/>
            <a:ext cx="801979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2855" marR="5080" indent="-2510790" algn="l"/>
            <a:r>
              <a:rPr lang="ru-RU" sz="1400" dirty="0" smtClean="0">
                <a:solidFill>
                  <a:schemeClr val="tx1"/>
                </a:solidFill>
              </a:rPr>
              <a:t>Сведения о планируемых поступлениях в бюджет </a:t>
            </a:r>
            <a:r>
              <a:rPr lang="ru-RU" sz="1400" dirty="0" err="1" smtClean="0">
                <a:solidFill>
                  <a:schemeClr val="tx1"/>
                </a:solidFill>
              </a:rPr>
              <a:t>Кондинского</a:t>
            </a:r>
            <a:r>
              <a:rPr lang="ru-RU" sz="1400" dirty="0" smtClean="0">
                <a:solidFill>
                  <a:schemeClr val="tx1"/>
                </a:solidFill>
              </a:rPr>
              <a:t> района на 2020 год и плановый период 2021 и 2022 годов по видам доходов</a:t>
            </a:r>
            <a:endParaRPr sz="2400" dirty="0">
              <a:solidFill>
                <a:srgbClr val="0000FF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28601" y="533397"/>
          <a:ext cx="8686798" cy="6221345"/>
        </p:xfrm>
        <a:graphic>
          <a:graphicData uri="http://schemas.openxmlformats.org/drawingml/2006/table">
            <a:tbl>
              <a:tblPr/>
              <a:tblGrid>
                <a:gridCol w="1547568"/>
                <a:gridCol w="3950300"/>
                <a:gridCol w="1191711"/>
                <a:gridCol w="982058"/>
                <a:gridCol w="1015161"/>
              </a:tblGrid>
              <a:tr h="426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Код бюджетной классификации Российской Федерации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кода классификации доходов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2022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0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781799 081,10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792 783 940,72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828 723 580,92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452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1 01 00 000 00 0000 000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ПРИБЫЛЬ, ДОХОДЫ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578 043 200,00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583 976 900,00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589 816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1 03 00 000 00 0000 000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ТОВАРЫ (РАБОТЫ, УСЛУГИ), РЕАЛИЗУЕМЫЕ НА ТЕРРИТОРИИ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9 746 900,00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9 746 900,00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9 746 900,00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2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СОВОКУПНЫЙ ДОХОД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50 062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45 097 700,00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45 097 700,00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1 05 01 000 00 0000 110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39 106 500,00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39 106 500,00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39 106 500,00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036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1 05 02 000 02 0000 110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4 965 000,00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01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05 03 000 01 0000 110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сельскохозяйственный налог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1 05 04 000 02 0000 110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5 821 200,00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5 821 200,00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5 821 200,00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1 06 00 000 00 0000 000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НАЛОГИ НА ИМУЩЕСТВО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3 435 400,00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3 435 400,00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28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1 06 06 000 00 0000 110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1 08 00 000 00 0000 000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3 420 000,00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3 420 000,00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3 420 000,00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351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62 814 700,00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62 814 700,00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62 814 700,00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1 12 00 000 00 0000 000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5 646 200,00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5 646 200,00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5 646 200,00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1 13 00 000 00 0000 000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ОКАЗАНИЯ ПЛАТНЫХ УСЛУГ (РАБОТ) И КОМПЕНСАЦИИ ЗАТРАТ ГОСУДАРСТВА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49 527 400,00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49 527 400,00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49 527 400,00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1 14 00 000 00 0000 000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13 504 081,10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23 520 240,72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53 620 780,92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2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1 16 00 000 00 0000 000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ШТРАФЫ, САНКЦИИ, ВОЗМЕЩЕНИЕ УЩЕРБА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5 598 500,000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5 598 500,000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5 598 500,000</a:t>
                      </a:r>
                    </a:p>
                    <a:p>
                      <a:pPr algn="ctr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2 00 00 000 00 0000 000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4 291 117 868,90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3 026 110 839,28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2 877 755 369,08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4 285 530 583,33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3 021 836 530,00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2 874 712 000,00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2 02 10 000 00 0000 151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822 039 100,00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679 576 300,00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711 752 400,00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543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2 02 20 000 00 0000 151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1 439 698 300,00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386 811 100,00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331 694 600,00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2 02 30 000 00 0000 151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1 816 938 700,00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1 817 577 800,00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1 822 799 000,00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2 02 40 000 00 0000 151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206 854 483,33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137 871 330,00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8 466 000,00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2 07 00 000 00 0000 000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БЕЗВОЗМЕЗДНЫЕ ПОСТУПЛЕНИЯ</a:t>
                      </a: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5 587 285,57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4 274 309,28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smtClean="0">
                          <a:solidFill>
                            <a:srgbClr val="000000"/>
                          </a:solidFill>
                          <a:latin typeface="Times New Roman"/>
                        </a:rPr>
                        <a:t>3 043 369008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 доходов</a:t>
                      </a: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5 072 916 950,00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3 818 894 780,00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3 706 478 950,00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4" marR="3514" marT="35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5" descr="Герб-3вариа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71538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10817</TotalTime>
  <Words>8435</Words>
  <Application>Microsoft Office PowerPoint</Application>
  <PresentationFormat>Экран (4:3)</PresentationFormat>
  <Paragraphs>2070</Paragraphs>
  <Slides>56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Office Theme</vt:lpstr>
      <vt:lpstr>2_Office Theme</vt:lpstr>
      <vt:lpstr>Worksheet</vt:lpstr>
      <vt:lpstr>Слайд 1</vt:lpstr>
      <vt:lpstr>Слайд 2</vt:lpstr>
      <vt:lpstr>      Составление проекта бюджета Кондинского района на 2020 год и на плановый период 2021 и 2022 годов основано на следующих документах:</vt:lpstr>
      <vt:lpstr> БЮДЖЕТНАЯ ПОЛИТИКА</vt:lpstr>
      <vt:lpstr> ОСНОВНЫЕ ЗАДАЧИ БЮДЖЕТНОЙ ПОЛИТИКИ  на 2020 год и на плановый период 2021 и 2022 годов </vt:lpstr>
      <vt:lpstr>Основные показатели прогноза социально-экономического развития Кондинского  района на 2020 год и плановый период 2021 и 2022 годов</vt:lpstr>
      <vt:lpstr>Основные характеристики бюджета Кондинского района  на 2020 год и плановый период 2021 и 2022 годов</vt:lpstr>
      <vt:lpstr>Основные характеристики бюджета Кондинского района  на 2020 год и на плановый период 2021 и 2022 годов</vt:lpstr>
      <vt:lpstr>Сведения о планируемых поступлениях в бюджет Кондинского района на 2020 год и плановый период 2021 и 2022 годов по видам доходов</vt:lpstr>
      <vt:lpstr>Динамика и структура налоговых доходов бюджета Кондинского района на 2018-2022 годы</vt:lpstr>
      <vt:lpstr>Динамика неналоговых доходов бюджета Кондинского   района на 2018-2022 годы </vt:lpstr>
      <vt:lpstr>Динамика безвозмездных поступлений в бюджет  Кондинского района на 2018 – 2022 годы  </vt:lpstr>
      <vt:lpstr>Слайд 13</vt:lpstr>
      <vt:lpstr>Увеличение ФОТ в 2020 году  без учета целевых межбюджетных трансфертов</vt:lpstr>
      <vt:lpstr>Структура расходов бюджета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 Общегосударственные вопросы</vt:lpstr>
      <vt:lpstr>«Развитие муниципальной службы в Кондинском районе на 2019-2025 годы и на период до 2030 года»»</vt:lpstr>
      <vt:lpstr>Муниципальная программа «Социально-экономическое развитие коренных малочисленных народов Севера Кондинского района на 2019-2025 годы и на период до 2030 года»</vt:lpstr>
      <vt:lpstr>Национальная экономика</vt:lpstr>
      <vt:lpstr>Развитие транспортной системы Кондинского района  на 2019-2025 годы и на период до 2030 года СУБСИДИИ ПРЕДПРИЯТИЯМ ТРАНСПОРТНОЙ СИСТЕМЫ</vt:lpstr>
      <vt:lpstr>Объем Дорожного фонда муниципального образования Кондинский район на 2018 -2022 годы, тыс. рублей</vt:lpstr>
      <vt:lpstr> Использование средств Дорожного фонда в 2020 - 2022 гг.</vt:lpstr>
      <vt:lpstr>      </vt:lpstr>
      <vt:lpstr>Муниципальная программа «Информационное общество Кондинского района на 2019-2025 годы и на период до 2030 года»</vt:lpstr>
      <vt:lpstr>Муниципальная программа «Развитие агропромышленного комплекса и рынков сельскохозяйственной продукции, сырья и продовольствия в Кондинском районе на 2019-2025 годы и на период до 2030 года»</vt:lpstr>
      <vt:lpstr>Муниципальная программа  «Развитие малого и среднего предпринимательства  в Кондинском районе на 2019-2025 годы и на  период до 2030 года»</vt:lpstr>
      <vt:lpstr>Жилищно-коммунальное хозяйство</vt:lpstr>
      <vt:lpstr>Муниципальная программа  «Развитие жилищно-коммунального комплекса и повышение энергетической эффективности в Кондинском районе на 2019-2025 годы и на период до 2030 года» </vt:lpstr>
      <vt:lpstr>Муниципальная программа  «Формирование комфортной городской среды                                в Кондинском районе на 2018-2022 годы» </vt:lpstr>
      <vt:lpstr>Муниципальная программа  «Обеспечение доступным и комфортным жильем жителей Кондинского района на 2019-2025 годы и на период до 2030 года»</vt:lpstr>
      <vt:lpstr>Образование</vt:lpstr>
      <vt:lpstr>«Развитие образования в Кондинском районе на 2019-2025 годы и на период до 2030 года»</vt:lpstr>
      <vt:lpstr>Культура и кинематография</vt:lpstr>
      <vt:lpstr> Мероприятия связанные с подготовкой и проведением празднования в 2020 году          75-летия Победы в Великой Отечественной войне</vt:lpstr>
      <vt:lpstr>Развитие физической культуры и спорта в Кондинском районе на 2019-2025 годы и на период до 2030 года                  </vt:lpstr>
      <vt:lpstr>Молодежь Кондинского района  на 2019-2025 годы и на период до 2030 года</vt:lpstr>
      <vt:lpstr>Социальная политика</vt:lpstr>
      <vt:lpstr>Финансовая помощь, оказываемая городским и сельским поселениям Кондинского района  на 2019-2022 годы (тыс. рублей) </vt:lpstr>
      <vt:lpstr>Дотации на выравнивание бюджетной обеспеченности 2020-2022 годы (тыс. рублей)</vt:lpstr>
      <vt:lpstr>Слайд 48</vt:lpstr>
      <vt:lpstr>ДОЛГОВАЯ ПОЛИТИКА</vt:lpstr>
      <vt:lpstr>Структура источников  финансирования дефицита бюджета</vt:lpstr>
      <vt:lpstr>Объем муниципального долга  на 2016-2023 годы (тыс. рублей)</vt:lpstr>
      <vt:lpstr>Использование механизмов инициативного бюджетирования</vt:lpstr>
      <vt:lpstr>Использование механизмов инициативного бюджетирования при формировании бюджета района на 2020 -2022 годы</vt:lpstr>
      <vt:lpstr> </vt:lpstr>
      <vt:lpstr>Слайд 55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Иванова Мария Петровна</dc:creator>
  <cp:lastModifiedBy>022219</cp:lastModifiedBy>
  <cp:revision>1209</cp:revision>
  <dcterms:created xsi:type="dcterms:W3CDTF">2015-11-30T14:13:04Z</dcterms:created>
  <dcterms:modified xsi:type="dcterms:W3CDTF">2019-10-29T09:31:20Z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2015-11-11T00:00:00Z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2015-11-30T00:00:00Z</vt:filetime>
  </property>
</Properties>
</file>