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charts/chart18.xml" ContentType="application/vnd.openxmlformats-officedocument.drawingml.char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vml" ContentType="application/vnd.openxmlformats-officedocument.vmlDrawing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46" r:id="rId1"/>
    <p:sldMasterId id="2147484358" r:id="rId2"/>
    <p:sldMasterId id="2147484731" r:id="rId3"/>
  </p:sldMasterIdLst>
  <p:notesMasterIdLst>
    <p:notesMasterId r:id="rId33"/>
  </p:notesMasterIdLst>
  <p:handoutMasterIdLst>
    <p:handoutMasterId r:id="rId34"/>
  </p:handoutMasterIdLst>
  <p:sldIdLst>
    <p:sldId id="256" r:id="rId4"/>
    <p:sldId id="257" r:id="rId5"/>
    <p:sldId id="261" r:id="rId6"/>
    <p:sldId id="259" r:id="rId7"/>
    <p:sldId id="265" r:id="rId8"/>
    <p:sldId id="260" r:id="rId9"/>
    <p:sldId id="266" r:id="rId10"/>
    <p:sldId id="268" r:id="rId11"/>
    <p:sldId id="293" r:id="rId12"/>
    <p:sldId id="269" r:id="rId13"/>
    <p:sldId id="307" r:id="rId14"/>
    <p:sldId id="310" r:id="rId15"/>
    <p:sldId id="270" r:id="rId16"/>
    <p:sldId id="273" r:id="rId17"/>
    <p:sldId id="274" r:id="rId18"/>
    <p:sldId id="275" r:id="rId19"/>
    <p:sldId id="280" r:id="rId20"/>
    <p:sldId id="276" r:id="rId21"/>
    <p:sldId id="303" r:id="rId22"/>
    <p:sldId id="278" r:id="rId23"/>
    <p:sldId id="304" r:id="rId24"/>
    <p:sldId id="279" r:id="rId25"/>
    <p:sldId id="283" r:id="rId26"/>
    <p:sldId id="287" r:id="rId27"/>
    <p:sldId id="294" r:id="rId28"/>
    <p:sldId id="295" r:id="rId29"/>
    <p:sldId id="296" r:id="rId30"/>
    <p:sldId id="298" r:id="rId31"/>
    <p:sldId id="311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2"/>
    <p:penClr>
      <a:srgbClr val="FF0000"/>
    </p:penClr>
  </p:showPr>
  <p:clrMru>
    <a:srgbClr val="CCFFCC"/>
    <a:srgbClr val="000000"/>
    <a:srgbClr val="99FF99"/>
    <a:srgbClr val="FFFFB8"/>
    <a:srgbClr val="0066FF"/>
    <a:srgbClr val="00355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2904" autoAdjust="0"/>
  </p:normalViewPr>
  <p:slideViewPr>
    <p:cSldViewPr>
      <p:cViewPr varScale="1">
        <p:scale>
          <a:sx n="82" d="100"/>
          <a:sy n="82" d="100"/>
        </p:scale>
        <p:origin x="-16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9"/>
  <c:chart>
    <c:title>
      <c:tx>
        <c:rich>
          <a:bodyPr/>
          <a:lstStyle/>
          <a:p>
            <a:pPr>
              <a:defRPr/>
            </a:pPr>
            <a:r>
              <a:rPr lang="ru-RU"/>
              <a:t>Численность населения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</c:v>
                </c:pt>
              </c:strCache>
            </c:strRef>
          </c:tx>
          <c:marker>
            <c:symbol val="none"/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3978</c:v>
                </c:pt>
                <c:pt idx="1">
                  <c:v>3850</c:v>
                </c:pt>
                <c:pt idx="2">
                  <c:v>3848</c:v>
                </c:pt>
                <c:pt idx="3">
                  <c:v>3767</c:v>
                </c:pt>
                <c:pt idx="4">
                  <c:v>3775</c:v>
                </c:pt>
              </c:numCache>
            </c:numRef>
          </c:val>
        </c:ser>
        <c:marker val="1"/>
        <c:axId val="100892032"/>
        <c:axId val="100906112"/>
      </c:lineChart>
      <c:catAx>
        <c:axId val="100892032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00906112"/>
        <c:crosses val="autoZero"/>
        <c:auto val="1"/>
        <c:lblAlgn val="ctr"/>
        <c:lblOffset val="100"/>
      </c:catAx>
      <c:valAx>
        <c:axId val="100906112"/>
        <c:scaling>
          <c:orientation val="minMax"/>
        </c:scaling>
        <c:axPos val="l"/>
        <c:majorGridlines/>
        <c:numFmt formatCode="General" sourceLinked="1"/>
        <c:tickLblPos val="nextTo"/>
        <c:crossAx val="10089203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0"/>
      <c:depthPercent val="100"/>
      <c:rAngAx val="1"/>
    </c:view3D>
    <c:plotArea>
      <c:layout>
        <c:manualLayout>
          <c:layoutTarget val="inner"/>
          <c:xMode val="edge"/>
          <c:yMode val="edge"/>
          <c:x val="0.1677111888791688"/>
          <c:y val="8.3439831801129143E-4"/>
          <c:w val="0.65659910566734714"/>
          <c:h val="0.895032774044605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25"/>
          <c:dLbls>
            <c:dLbl>
              <c:idx val="4"/>
              <c:layout>
                <c:manualLayout>
                  <c:x val="-1.2151258870418981E-7"/>
                  <c:y val="-1.8324607329842937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-9.2592592592592639E-3"/>
                  <c:y val="-1.570680628272254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543209876543213E-3"/>
                  <c:y val="-2.6178010471204268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Розничная торговля </c:v>
                </c:pt>
                <c:pt idx="1">
                  <c:v>КФХ, животноводство </c:v>
                </c:pt>
                <c:pt idx="2">
                  <c:v>Вылов рыбы </c:v>
                </c:pt>
                <c:pt idx="3">
                  <c:v>Такси и прочие транспортные услуги </c:v>
                </c:pt>
                <c:pt idx="4">
                  <c:v>Бытовые услуги</c:v>
                </c:pt>
                <c:pt idx="5">
                  <c:v>Персональные услуги</c:v>
                </c:pt>
                <c:pt idx="6">
                  <c:v>Прочие виды услуг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0.41000000000000003</c:v>
                </c:pt>
                <c:pt idx="1">
                  <c:v>0.14000000000000001</c:v>
                </c:pt>
                <c:pt idx="2">
                  <c:v>9.0000000000000011E-2</c:v>
                </c:pt>
                <c:pt idx="3">
                  <c:v>7.0000000000000021E-2</c:v>
                </c:pt>
                <c:pt idx="4">
                  <c:v>0.05</c:v>
                </c:pt>
                <c:pt idx="5">
                  <c:v>8.0000000000000016E-2</c:v>
                </c:pt>
                <c:pt idx="6">
                  <c:v>0.16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>
        <c:manualLayout>
          <c:xMode val="edge"/>
          <c:yMode val="edge"/>
          <c:x val="0"/>
          <c:y val="0.78476810817495957"/>
          <c:w val="0.99868061631185201"/>
          <c:h val="0.21523189182504096"/>
        </c:manualLayout>
      </c:layout>
      <c:txPr>
        <a:bodyPr/>
        <a:lstStyle/>
        <a:p>
          <a:pPr algn="just">
            <a:defRPr sz="1600" b="0">
              <a:solidFill>
                <a:schemeClr val="tx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txPr>
        <a:bodyPr/>
        <a:lstStyle/>
        <a:p>
          <a:pPr>
            <a:defRPr sz="1200" b="1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title>
    <c:view3D>
      <c:rotX val="30"/>
      <c:rotY val="140"/>
      <c:perspective val="70"/>
    </c:view3D>
    <c:plotArea>
      <c:layout>
        <c:manualLayout>
          <c:layoutTarget val="inner"/>
          <c:xMode val="edge"/>
          <c:yMode val="edge"/>
          <c:x val="3.4591194968553458E-2"/>
          <c:y val="0.25206896551724312"/>
          <c:w val="0.90880503144654268"/>
          <c:h val="0.637324644764232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субсидии за продукцию животноводства, свиноводства и птицеводства</c:v>
                </c:pt>
              </c:strCache>
            </c:strRef>
          </c:tx>
          <c:explosion val="7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64,1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3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5,9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район</c:v>
                </c:pt>
                <c:pt idx="1">
                  <c:v>поселение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36511811023622048"/>
          <c:y val="6.666666666666668E-2"/>
        </c:manualLayout>
      </c:layout>
      <c:txPr>
        <a:bodyPr/>
        <a:lstStyle/>
        <a:p>
          <a:pPr>
            <a:defRPr sz="120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title>
    <c:view3D>
      <c:rotX val="30"/>
      <c:rotY val="180"/>
      <c:perspective val="30"/>
    </c:view3D>
    <c:plotArea>
      <c:layout>
        <c:manualLayout>
          <c:layoutTarget val="inner"/>
          <c:xMode val="edge"/>
          <c:yMode val="edge"/>
          <c:x val="0"/>
          <c:y val="0.18686132983377091"/>
          <c:w val="1"/>
          <c:h val="0.741320055581288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субсидии на рыбу</c:v>
                </c:pt>
              </c:strCache>
            </c:strRef>
          </c:tx>
          <c:explosion val="25"/>
          <c:dPt>
            <c:idx val="0"/>
            <c:explosion val="0"/>
          </c:dPt>
          <c:dLbls>
            <c:dLbl>
              <c:idx val="0"/>
              <c:layout>
                <c:manualLayout>
                  <c:x val="0.16305118110236244"/>
                  <c:y val="-8.3155293088364057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30,6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bestFit"/>
              <c:showVal val="1"/>
            </c:dLbl>
            <c:dLbl>
              <c:idx val="1"/>
              <c:layout>
                <c:manualLayout>
                  <c:x val="2.7777777777777848E-3"/>
                  <c:y val="-5.5555555555555558E-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6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9,4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район</c:v>
                </c:pt>
                <c:pt idx="1">
                  <c:v>поселение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0.31</c:v>
                </c:pt>
                <c:pt idx="1">
                  <c:v>0.69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19756933508311478"/>
          <c:y val="6.0606060606060622E-2"/>
        </c:manualLayout>
      </c:layout>
      <c:txPr>
        <a:bodyPr/>
        <a:lstStyle/>
        <a:p>
          <a:pPr>
            <a:defRPr sz="120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title>
    <c:view3D>
      <c:rotX val="30"/>
      <c:rotY val="180"/>
      <c:perspective val="30"/>
    </c:view3D>
    <c:plotArea>
      <c:layout>
        <c:manualLayout>
          <c:layoutTarget val="inner"/>
          <c:xMode val="edge"/>
          <c:yMode val="edge"/>
          <c:x val="0"/>
          <c:y val="0.22495000000000001"/>
          <c:w val="1"/>
          <c:h val="0.665845215294035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финансовая поддержка предприятий (строительство) </c:v>
                </c:pt>
              </c:strCache>
            </c:strRef>
          </c:tx>
          <c:explosion val="24"/>
          <c:dPt>
            <c:idx val="0"/>
            <c:explosion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82,4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17,6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район</c:v>
                </c:pt>
                <c:pt idx="1">
                  <c:v>поселение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0.82399999999999995</c:v>
                </c:pt>
                <c:pt idx="1">
                  <c:v>0.17599999999999999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2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субсидии на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возмещение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части затрат на содержание маточного поголовья животных (личные подсобные хозяйства) </a:t>
            </a:r>
          </a:p>
        </c:rich>
      </c:tx>
      <c:layout>
        <c:manualLayout>
          <c:xMode val="edge"/>
          <c:yMode val="edge"/>
          <c:x val="0.1426691683070867"/>
          <c:y val="2.8846153846153848E-2"/>
        </c:manualLayout>
      </c:layout>
    </c:title>
    <c:view3D>
      <c:rotX val="30"/>
      <c:rotY val="90"/>
      <c:perspective val="50"/>
    </c:view3D>
    <c:plotArea>
      <c:layout>
        <c:manualLayout>
          <c:layoutTarget val="inner"/>
          <c:xMode val="edge"/>
          <c:yMode val="edge"/>
          <c:x val="4.8387096774193554E-2"/>
          <c:y val="0.27765255905511815"/>
          <c:w val="0.95161290322580661"/>
          <c:h val="0.614425196850393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субсидии на возмищение части затрат на содержание маточного поголовья животных (личные подсобные хозяйства) </c:v>
                </c:pt>
              </c:strCache>
            </c:strRef>
          </c:tx>
          <c:explosion val="9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8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5,9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-0.10822650098425241"/>
                  <c:y val="1.5765445184736524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1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4,1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bestFit"/>
              <c:showVal val="1"/>
            </c:dLbl>
            <c:txPr>
              <a:bodyPr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район</c:v>
                </c:pt>
                <c:pt idx="1">
                  <c:v>поселение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0.85899999999999999</c:v>
                </c:pt>
                <c:pt idx="1">
                  <c:v>0.14099999999999999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>
        <c:manualLayout>
          <c:xMode val="edge"/>
          <c:yMode val="edge"/>
          <c:x val="0.44983574633815926"/>
          <c:y val="0.87950426509186352"/>
          <c:w val="0.516995173990348"/>
          <c:h val="9.5495734908136495E-2"/>
        </c:manualLayout>
      </c:layout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площадь, жилого фонда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90283</c:v>
                </c:pt>
                <c:pt idx="1">
                  <c:v>91599</c:v>
                </c:pt>
                <c:pt idx="2">
                  <c:v>92361</c:v>
                </c:pt>
                <c:pt idx="3">
                  <c:v>100059</c:v>
                </c:pt>
                <c:pt idx="4">
                  <c:v>100460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Муниципальный жилой фонд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23500</c:v>
                </c:pt>
                <c:pt idx="1">
                  <c:v>25764</c:v>
                </c:pt>
                <c:pt idx="2">
                  <c:v>22209</c:v>
                </c:pt>
                <c:pt idx="3">
                  <c:v>26743</c:v>
                </c:pt>
                <c:pt idx="4">
                  <c:v>26743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Ветхое и аварийное жильё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13479</c:v>
                </c:pt>
                <c:pt idx="1">
                  <c:v>16330</c:v>
                </c:pt>
                <c:pt idx="2">
                  <c:v>17500</c:v>
                </c:pt>
                <c:pt idx="3">
                  <c:v>17797</c:v>
                </c:pt>
                <c:pt idx="4">
                  <c:v>19108</c:v>
                </c:pt>
              </c:numCache>
            </c:numRef>
          </c:val>
        </c:ser>
        <c:shape val="cylinder"/>
        <c:axId val="114289664"/>
        <c:axId val="114307840"/>
        <c:axId val="0"/>
      </c:bar3DChart>
      <c:catAx>
        <c:axId val="1142896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14307840"/>
        <c:crosses val="autoZero"/>
        <c:auto val="1"/>
        <c:lblAlgn val="ctr"/>
        <c:lblOffset val="100"/>
      </c:catAx>
      <c:valAx>
        <c:axId val="11430784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  <c:crossAx val="1142896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8794864395845989E-2"/>
          <c:y val="0.85417716535433053"/>
          <c:w val="0.95643677893304457"/>
          <c:h val="0.12915616797900262"/>
        </c:manualLayout>
      </c:layout>
      <c:txPr>
        <a:bodyPr/>
        <a:lstStyle/>
        <a:p>
          <a:pPr>
            <a:defRPr sz="1400" b="0">
              <a:solidFill>
                <a:schemeClr val="tx1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0.19308930978222402"/>
          <c:y val="6.5413663080847534E-2"/>
          <c:w val="0.71170851954316772"/>
          <c:h val="0.82466674060108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Введено в эксплуатацию (м₂)</c:v>
                </c:pt>
              </c:strCache>
            </c:strRef>
          </c:tx>
          <c:spPr>
            <a:ln w="57150">
              <a:solidFill>
                <a:schemeClr val="accent1"/>
              </a:solidFill>
            </a:ln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1236</c:v>
                </c:pt>
                <c:pt idx="1">
                  <c:v>1059</c:v>
                </c:pt>
                <c:pt idx="2">
                  <c:v>841</c:v>
                </c:pt>
                <c:pt idx="3">
                  <c:v>846</c:v>
                </c:pt>
                <c:pt idx="4">
                  <c:v>1056.4000000000001</c:v>
                </c:pt>
              </c:numCache>
            </c:numRef>
          </c:val>
        </c:ser>
        <c:shape val="box"/>
        <c:axId val="114328320"/>
        <c:axId val="114329856"/>
        <c:axId val="0"/>
      </c:bar3DChart>
      <c:catAx>
        <c:axId val="1143283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14329856"/>
        <c:crosses val="autoZero"/>
        <c:auto val="1"/>
        <c:lblAlgn val="ctr"/>
        <c:lblOffset val="100"/>
      </c:catAx>
      <c:valAx>
        <c:axId val="1143298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143283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1816177523264169"/>
          <c:y val="4.8482423303644502E-2"/>
          <c:w val="0.79262371748986038"/>
          <c:h val="0.607833785121122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7"/>
          <c:dLbls>
            <c:dLbl>
              <c:idx val="0"/>
              <c:layout>
                <c:manualLayout>
                  <c:x val="2.9824561403508771E-2"/>
                  <c:y val="-2.8795811518324714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5.2631578947368432E-2"/>
                  <c:y val="1.0471204188481676E-2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0"/>
                  <c:y val="3.9267015706806296E-2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-5.2631578947368404E-2"/>
                  <c:y val="1.0471204188481676E-2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-3.5087719298245612E-2"/>
                  <c:y val="1.0471204188481676E-2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-7.63157957528037E-2"/>
                  <c:y val="1.4423537131387994E-2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-1.9298245614035148E-2"/>
                  <c:y val="-4.4502617801047549E-2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1.9298245614035144E-2"/>
                  <c:y val="-1.0471204188481676E-2"/>
                </c:manualLayout>
              </c:layout>
              <c:dLblPos val="bestFit"/>
              <c:showVal val="1"/>
            </c:dLbl>
            <c:dLbl>
              <c:idx val="8"/>
              <c:layout>
                <c:manualLayout>
                  <c:x val="-6.4912280701754393E-2"/>
                  <c:y val="-1.3089005235602162E-2"/>
                </c:manualLayout>
              </c:layout>
              <c:dLblPos val="bestFit"/>
              <c:showVal val="1"/>
            </c:dLbl>
            <c:dLbl>
              <c:idx val="9"/>
              <c:layout>
                <c:manualLayout>
                  <c:x val="-3.5087719298245612E-2"/>
                  <c:y val="-7.8534031413612839E-3"/>
                </c:manualLayout>
              </c:layout>
              <c:dLblPos val="bestFit"/>
              <c:showVal val="1"/>
            </c:dLbl>
            <c:dLbl>
              <c:idx val="10"/>
              <c:layout>
                <c:manualLayout>
                  <c:x val="1.9856478167501804E-2"/>
                  <c:y val="-2.6586382584529926E-3"/>
                </c:manualLayout>
              </c:layout>
              <c:dLblPos val="bestFit"/>
              <c:showVal val="1"/>
            </c:dLbl>
            <c:dLbl>
              <c:idx val="11"/>
              <c:layout>
                <c:manualLayout>
                  <c:x val="0.12304628966833697"/>
                  <c:y val="-3.1337810714837152E-3"/>
                </c:manualLayout>
              </c:layout>
              <c:dLblPos val="bestFit"/>
              <c:showVal val="1"/>
            </c:dLbl>
            <c:dLbl>
              <c:idx val="12"/>
              <c:layout>
                <c:manualLayout>
                  <c:x val="7.4242424242424374E-2"/>
                  <c:y val="0"/>
                </c:manualLayout>
              </c:layout>
              <c:dLblPos val="outEnd"/>
              <c:showVal val="1"/>
            </c:dLbl>
            <c:spPr>
              <a:noFill/>
            </c:spPr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  <c:showLeaderLines val="1"/>
          </c:dLbls>
          <c:cat>
            <c:strRef>
              <c:f>Лист1!$A$2:$A$13</c:f>
              <c:strCache>
                <c:ptCount val="12"/>
                <c:pt idx="0">
                  <c:v>НДФЛ</c:v>
                </c:pt>
                <c:pt idx="1">
                  <c:v>ЕНВД</c:v>
                </c:pt>
                <c:pt idx="2">
                  <c:v>ЕСХН</c:v>
                </c:pt>
                <c:pt idx="3">
                  <c:v>налог на имущество физ. Лиц</c:v>
                </c:pt>
                <c:pt idx="4">
                  <c:v>земельный налог</c:v>
                </c:pt>
                <c:pt idx="5">
                  <c:v>гос. пошлина</c:v>
                </c:pt>
                <c:pt idx="6">
                  <c:v>аренда земельных участков</c:v>
                </c:pt>
                <c:pt idx="7">
                  <c:v>аренда имущества</c:v>
                </c:pt>
                <c:pt idx="8">
                  <c:v>соц. найм</c:v>
                </c:pt>
                <c:pt idx="9">
                  <c:v>платные услуги</c:v>
                </c:pt>
                <c:pt idx="10">
                  <c:v>продажа имущества</c:v>
                </c:pt>
                <c:pt idx="11">
                  <c:v>компенсация затрат государства</c:v>
                </c:pt>
              </c:strCache>
            </c:strRef>
          </c:cat>
          <c:val>
            <c:numRef>
              <c:f>Лист1!$B$2:$B$13</c:f>
              <c:numCache>
                <c:formatCode>0.0%</c:formatCode>
                <c:ptCount val="12"/>
                <c:pt idx="0">
                  <c:v>0.39400000000000002</c:v>
                </c:pt>
                <c:pt idx="1">
                  <c:v>8.3000000000000004E-2</c:v>
                </c:pt>
                <c:pt idx="2">
                  <c:v>8.0000000000000002E-3</c:v>
                </c:pt>
                <c:pt idx="3">
                  <c:v>7.3999999999999996E-2</c:v>
                </c:pt>
                <c:pt idx="4">
                  <c:v>5.2999999999999999E-2</c:v>
                </c:pt>
                <c:pt idx="5">
                  <c:v>1.4999999999999999E-2</c:v>
                </c:pt>
                <c:pt idx="6">
                  <c:v>5.2999999999999999E-2</c:v>
                </c:pt>
                <c:pt idx="7">
                  <c:v>0.17199999999999999</c:v>
                </c:pt>
                <c:pt idx="8">
                  <c:v>7.1999999999999995E-2</c:v>
                </c:pt>
                <c:pt idx="9">
                  <c:v>2.5999999999999999E-2</c:v>
                </c:pt>
                <c:pt idx="10">
                  <c:v>1.7999999999999999E-2</c:v>
                </c:pt>
                <c:pt idx="11">
                  <c:v>3.2000000000000001E-2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1.6516702457647345E-2"/>
          <c:y val="0.7536392582074809"/>
          <c:w val="0.95636053447864466"/>
          <c:h val="0.22996729916957145"/>
        </c:manualLayout>
      </c:layout>
      <c:spPr>
        <a:ln>
          <a:solidFill>
            <a:schemeClr val="accent6">
              <a:lumMod val="50000"/>
            </a:schemeClr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40"/>
      <c:rotY val="359"/>
      <c:perspective val="10"/>
    </c:view3D>
    <c:plotArea>
      <c:layout>
        <c:manualLayout>
          <c:layoutTarget val="inner"/>
          <c:xMode val="edge"/>
          <c:yMode val="edge"/>
          <c:x val="0"/>
          <c:y val="1.666666666666668E-2"/>
          <c:w val="1"/>
          <c:h val="0.683353018372703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7"/>
          <c:dLbls>
            <c:dLbl>
              <c:idx val="0"/>
              <c:layout>
                <c:manualLayout>
                  <c:x val="9.5448175368563343E-2"/>
                  <c:y val="3.2910323709536296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7.0631779434650321E-2"/>
                  <c:y val="-8.74647741400746E-2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6.3458063317306579E-2"/>
                  <c:y val="-1.3190703135792237E-3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8.1510812254662862E-2"/>
                  <c:y val="-7.7590136759220886E-3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-2.8883353076440667E-2"/>
                  <c:y val="0.1229112262865876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-0.11547824774115625"/>
                  <c:y val="4.5664806139738862E-2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-0.14397080342833254"/>
                  <c:y val="1.3633011063490481E-2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3.3508117901191556E-2"/>
                  <c:y val="0"/>
                </c:manualLayout>
              </c:layout>
              <c:dLblPos val="bestFit"/>
              <c:showVal val="1"/>
            </c:dLbl>
            <c:dLbl>
              <c:idx val="8"/>
              <c:layout>
                <c:manualLayout>
                  <c:x val="1.5836178663507769E-2"/>
                  <c:y val="0"/>
                </c:manualLayout>
              </c:layout>
              <c:dLblPos val="bestFit"/>
              <c:showVal val="1"/>
            </c:dLbl>
            <c:dLbl>
              <c:idx val="9"/>
              <c:layout>
                <c:manualLayout>
                  <c:x val="7.7871693029521752E-2"/>
                  <c:y val="0"/>
                </c:manualLayout>
              </c:layout>
              <c:dLblPos val="bestFit"/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Правоохранительные органы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Молодежная политика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СМИ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0.35699999999999998</c:v>
                </c:pt>
                <c:pt idx="1">
                  <c:v>1.4E-2</c:v>
                </c:pt>
                <c:pt idx="2">
                  <c:v>1.2E-2</c:v>
                </c:pt>
                <c:pt idx="3">
                  <c:v>0.16600000000000001</c:v>
                </c:pt>
                <c:pt idx="4">
                  <c:v>0.32100000000000001</c:v>
                </c:pt>
                <c:pt idx="5">
                  <c:v>1.4E-2</c:v>
                </c:pt>
                <c:pt idx="6">
                  <c:v>0.111</c:v>
                </c:pt>
                <c:pt idx="7">
                  <c:v>3.0000000000000001E-3</c:v>
                </c:pt>
                <c:pt idx="8">
                  <c:v>1E-3</c:v>
                </c:pt>
                <c:pt idx="9">
                  <c:v>1E-3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>
        <c:manualLayout>
          <c:xMode val="edge"/>
          <c:yMode val="edge"/>
          <c:x val="0"/>
          <c:y val="0.73335301837270339"/>
          <c:w val="0.99917915127865653"/>
          <c:h val="0.26664698162729739"/>
        </c:manualLayout>
      </c:layout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миграционный прирост</a:t>
            </a:r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9.9723999343832345E-2"/>
          <c:y val="0.1288323611332019"/>
          <c:w val="0.69454683398950234"/>
          <c:h val="0.6733270698245601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прибыло</c:v>
                </c:pt>
              </c:strCache>
            </c:strRef>
          </c:tx>
          <c:dLbls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51</c:v>
                </c:pt>
                <c:pt idx="1">
                  <c:v>57</c:v>
                </c:pt>
                <c:pt idx="2">
                  <c:v>84</c:v>
                </c:pt>
                <c:pt idx="3">
                  <c:v>28</c:v>
                </c:pt>
                <c:pt idx="4">
                  <c:v>36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убыло</c:v>
                </c:pt>
              </c:strCache>
            </c:strRef>
          </c:tx>
          <c:dLbls>
            <c:dLbl>
              <c:idx val="3"/>
              <c:layout>
                <c:manualLayout>
                  <c:x val="3.3854166666666671E-2"/>
                  <c:y val="-4.6976315799207675E-3"/>
                </c:manualLayout>
              </c:layout>
              <c:showVal val="1"/>
            </c:dLbl>
            <c:dLbl>
              <c:idx val="4"/>
              <c:layout>
                <c:manualLayout>
                  <c:x val="1.8518518518518566E-2"/>
                  <c:y val="0"/>
                </c:manualLayout>
              </c:layout>
              <c:showVal val="1"/>
            </c:dLbl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80</c:v>
                </c:pt>
                <c:pt idx="1">
                  <c:v>122</c:v>
                </c:pt>
                <c:pt idx="2">
                  <c:v>85</c:v>
                </c:pt>
                <c:pt idx="3">
                  <c:v>91</c:v>
                </c:pt>
                <c:pt idx="4">
                  <c:v>21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мигр. прирост</c:v>
                </c:pt>
              </c:strCache>
            </c:strRef>
          </c:tx>
          <c:dLbls>
            <c:dLbl>
              <c:idx val="2"/>
              <c:layout>
                <c:manualLayout>
                  <c:x val="1.282051282051282E-2"/>
                  <c:y val="-5.7894736842105707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1.5789473684210683E-2"/>
                </c:manualLayout>
              </c:layout>
              <c:showVal val="1"/>
            </c:dLbl>
            <c:dLbl>
              <c:idx val="4"/>
              <c:layout>
                <c:manualLayout>
                  <c:x val="3.2051282051282055E-2"/>
                  <c:y val="5.2631578947368524E-3"/>
                </c:manualLayout>
              </c:layout>
              <c:showVal val="1"/>
            </c:dLbl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-29</c:v>
                </c:pt>
                <c:pt idx="1">
                  <c:v>-65</c:v>
                </c:pt>
                <c:pt idx="2">
                  <c:v>-1</c:v>
                </c:pt>
                <c:pt idx="3">
                  <c:v>-63</c:v>
                </c:pt>
                <c:pt idx="4">
                  <c:v>15</c:v>
                </c:pt>
              </c:numCache>
            </c:numRef>
          </c:val>
        </c:ser>
        <c:dLbls>
          <c:showVal val="1"/>
        </c:dLbls>
        <c:shape val="cylinder"/>
        <c:axId val="101006720"/>
        <c:axId val="101016704"/>
        <c:axId val="0"/>
      </c:bar3DChart>
      <c:catAx>
        <c:axId val="101006720"/>
        <c:scaling>
          <c:orientation val="minMax"/>
        </c:scaling>
        <c:axPos val="b"/>
        <c:numFmt formatCode="General" sourceLinked="1"/>
        <c:tickLblPos val="low"/>
        <c:crossAx val="101016704"/>
        <c:crosses val="autoZero"/>
        <c:auto val="1"/>
        <c:lblAlgn val="ctr"/>
        <c:lblOffset val="100"/>
      </c:catAx>
      <c:valAx>
        <c:axId val="101016704"/>
        <c:scaling>
          <c:orientation val="minMax"/>
        </c:scaling>
        <c:axPos val="l"/>
        <c:majorGridlines/>
        <c:numFmt formatCode="General" sourceLinked="1"/>
        <c:tickLblPos val="nextTo"/>
        <c:crossAx val="1010067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690350229658904"/>
          <c:y val="7.0806254138169572E-2"/>
          <c:w val="0.17049233103674574"/>
          <c:h val="0.84476436014189071"/>
        </c:manualLayout>
      </c:layout>
    </c:legend>
    <c:plotVisOnly val="1"/>
  </c:chart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естественный прирост</a:t>
            </a:r>
          </a:p>
        </c:rich>
      </c:tx>
      <c:layout>
        <c:manualLayout>
          <c:xMode val="edge"/>
          <c:yMode val="edge"/>
          <c:x val="0.28227854330708724"/>
          <c:y val="3.0303030303030311E-2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родилось</c:v>
                </c:pt>
              </c:strCache>
            </c:strRef>
          </c:tx>
          <c:dLbls>
            <c:dLbl>
              <c:idx val="0"/>
              <c:layout>
                <c:manualLayout>
                  <c:x val="-1.3315903871391054E-2"/>
                  <c:y val="-1.5027837429412253E-2"/>
                </c:manualLayout>
              </c:layout>
              <c:showVal val="1"/>
            </c:dLbl>
            <c:dLbl>
              <c:idx val="1"/>
              <c:layout>
                <c:manualLayout>
                  <c:x val="-2.0145382217847781E-2"/>
                  <c:y val="-8.1702855324902735E-3"/>
                </c:manualLayout>
              </c:layout>
              <c:showVal val="1"/>
            </c:dLbl>
            <c:dLbl>
              <c:idx val="2"/>
              <c:layout>
                <c:manualLayout>
                  <c:x val="-1.1252255577427822E-2"/>
                  <c:y val="2.575399665950848E-2"/>
                </c:manualLayout>
              </c:layout>
              <c:showVal val="1"/>
            </c:dLbl>
            <c:dLbl>
              <c:idx val="3"/>
              <c:layout>
                <c:manualLayout>
                  <c:x val="-1.8622252296587965E-2"/>
                  <c:y val="-2.4373657838224802E-2"/>
                </c:manualLayout>
              </c:layout>
              <c:showVal val="1"/>
            </c:dLbl>
            <c:dLbl>
              <c:idx val="4"/>
              <c:layout>
                <c:manualLayout>
                  <c:x val="-2.5894233923884558E-2"/>
                  <c:y val="5.9293724648055504E-3"/>
                </c:manualLayout>
              </c:layout>
              <c:showVal val="1"/>
            </c:dLbl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44</c:v>
                </c:pt>
                <c:pt idx="1">
                  <c:v>40</c:v>
                </c:pt>
                <c:pt idx="2">
                  <c:v>40</c:v>
                </c:pt>
                <c:pt idx="3">
                  <c:v>33</c:v>
                </c:pt>
                <c:pt idx="4">
                  <c:v>36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умерло</c:v>
                </c:pt>
              </c:strCache>
            </c:strRef>
          </c:tx>
          <c:dLbls>
            <c:dLbl>
              <c:idx val="0"/>
              <c:layout>
                <c:manualLayout>
                  <c:x val="6.2891650262467194E-3"/>
                  <c:y val="5.5225483178239082E-3"/>
                </c:manualLayout>
              </c:layout>
              <c:showVal val="1"/>
            </c:dLbl>
            <c:dLbl>
              <c:idx val="1"/>
              <c:layout>
                <c:manualLayout>
                  <c:x val="1.616551837270342E-2"/>
                  <c:y val="-1.3546488507118454E-2"/>
                </c:manualLayout>
              </c:layout>
              <c:showVal val="1"/>
            </c:dLbl>
            <c:dLbl>
              <c:idx val="2"/>
              <c:layout>
                <c:manualLayout>
                  <c:x val="8.7951115485564307E-3"/>
                  <c:y val="-2.5913465362284258E-2"/>
                </c:manualLayout>
              </c:layout>
              <c:showVal val="1"/>
            </c:dLbl>
            <c:dLbl>
              <c:idx val="3"/>
              <c:layout>
                <c:manualLayout>
                  <c:x val="3.1790518372703441E-2"/>
                  <c:y val="-1.4679471884196297E-2"/>
                </c:manualLayout>
              </c:layout>
              <c:showVal val="1"/>
            </c:dLbl>
            <c:dLbl>
              <c:idx val="4"/>
              <c:layout>
                <c:manualLayout>
                  <c:x val="2.604166666666672E-2"/>
                  <c:y val="-2.6669052732044857E-2"/>
                </c:manualLayout>
              </c:layout>
              <c:showVal val="1"/>
            </c:dLbl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58</c:v>
                </c:pt>
                <c:pt idx="1">
                  <c:v>54</c:v>
                </c:pt>
                <c:pt idx="2">
                  <c:v>46</c:v>
                </c:pt>
                <c:pt idx="3">
                  <c:v>46</c:v>
                </c:pt>
                <c:pt idx="4">
                  <c:v>43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ест. прирост</c:v>
                </c:pt>
              </c:strCache>
            </c:strRef>
          </c:tx>
          <c:dLbls>
            <c:dLbl>
              <c:idx val="0"/>
              <c:layout>
                <c:manualLayout>
                  <c:x val="3.2625697178477769E-2"/>
                  <c:y val="1.2759484609878321E-2"/>
                </c:manualLayout>
              </c:layout>
              <c:showVal val="1"/>
            </c:dLbl>
            <c:dLbl>
              <c:idx val="1"/>
              <c:layout>
                <c:manualLayout>
                  <c:x val="5.7144233923884513E-2"/>
                  <c:y val="9.250338025928577E-2"/>
                </c:manualLayout>
              </c:layout>
              <c:showVal val="1"/>
            </c:dLbl>
            <c:dLbl>
              <c:idx val="2"/>
              <c:layout>
                <c:manualLayout>
                  <c:x val="5.0412770669291437E-2"/>
                  <c:y val="2.887934462737531E-3"/>
                </c:manualLayout>
              </c:layout>
              <c:showVal val="1"/>
            </c:dLbl>
            <c:dLbl>
              <c:idx val="3"/>
              <c:layout>
                <c:manualLayout>
                  <c:x val="4.1077140748031496E-2"/>
                  <c:y val="3.3190964765767821E-2"/>
                </c:manualLayout>
              </c:layout>
              <c:showVal val="1"/>
            </c:dLbl>
            <c:dLbl>
              <c:idx val="4"/>
              <c:layout>
                <c:manualLayout>
                  <c:x val="4.323880413385827E-2"/>
                  <c:y val="2.1670643442297011E-2"/>
                </c:manualLayout>
              </c:layout>
              <c:showVal val="1"/>
            </c:dLbl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-14</c:v>
                </c:pt>
                <c:pt idx="1">
                  <c:v>-14</c:v>
                </c:pt>
                <c:pt idx="2">
                  <c:v>-6</c:v>
                </c:pt>
                <c:pt idx="3">
                  <c:v>-13</c:v>
                </c:pt>
                <c:pt idx="4">
                  <c:v>-7</c:v>
                </c:pt>
              </c:numCache>
            </c:numRef>
          </c:val>
        </c:ser>
        <c:dLbls>
          <c:showVal val="1"/>
        </c:dLbls>
        <c:shape val="cylinder"/>
        <c:axId val="101183488"/>
        <c:axId val="101185024"/>
        <c:axId val="0"/>
      </c:bar3DChart>
      <c:catAx>
        <c:axId val="101183488"/>
        <c:scaling>
          <c:orientation val="minMax"/>
        </c:scaling>
        <c:axPos val="b"/>
        <c:numFmt formatCode="General" sourceLinked="1"/>
        <c:tickLblPos val="low"/>
        <c:crossAx val="101185024"/>
        <c:crosses val="autoZero"/>
        <c:auto val="1"/>
        <c:lblAlgn val="ctr"/>
        <c:lblOffset val="100"/>
      </c:catAx>
      <c:valAx>
        <c:axId val="101185024"/>
        <c:scaling>
          <c:orientation val="minMax"/>
        </c:scaling>
        <c:axPos val="l"/>
        <c:majorGridlines/>
        <c:numFmt formatCode="General" sourceLinked="1"/>
        <c:tickLblPos val="nextTo"/>
        <c:crossAx val="1011834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80269849081366"/>
          <c:y val="0.14621892851628868"/>
          <c:w val="0.20557968339895014"/>
          <c:h val="0.76594410992743567"/>
        </c:manualLayout>
      </c:layout>
    </c:legend>
    <c:plotVisOnly val="1"/>
  </c:chart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8.1417538857025559E-2"/>
          <c:y val="4.5387365667239485E-2"/>
          <c:w val="0.87975970064553033"/>
          <c:h val="0.801874052715241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зарегистрировано браков</c:v>
                </c:pt>
              </c:strCache>
            </c:strRef>
          </c:tx>
          <c:spPr>
            <a:ln w="57150">
              <a:solidFill>
                <a:schemeClr val="accent5">
                  <a:lumMod val="75000"/>
                </a:schemeClr>
              </a:solidFill>
            </a:ln>
          </c:spPr>
          <c:marker>
            <c:spPr>
              <a:ln w="57150">
                <a:solidFill>
                  <a:schemeClr val="accent5">
                    <a:lumMod val="75000"/>
                  </a:schemeClr>
                </a:solidFill>
              </a:ln>
            </c:spPr>
          </c:marker>
          <c:dLbls>
            <c:dLbl>
              <c:idx val="2"/>
              <c:layout>
                <c:manualLayout>
                  <c:x val="-4.1576576576576575E-2"/>
                  <c:y val="3.7030608849950096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</c:v>
                </c:pt>
                <c:pt idx="1">
                  <c:v>22</c:v>
                </c:pt>
                <c:pt idx="2">
                  <c:v>23</c:v>
                </c:pt>
                <c:pt idx="3">
                  <c:v>18</c:v>
                </c:pt>
                <c:pt idx="4">
                  <c:v>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зарегистрировано разводов</c:v>
                </c:pt>
              </c:strCache>
            </c:strRef>
          </c:tx>
          <c:spPr>
            <a:ln w="38100">
              <a:solidFill>
                <a:srgbClr val="FF0000"/>
              </a:solidFill>
            </a:ln>
          </c:spPr>
          <c:marker>
            <c:spPr>
              <a:ln w="38100">
                <a:solidFill>
                  <a:srgbClr val="FF0000"/>
                </a:solidFill>
              </a:ln>
            </c:spPr>
          </c:marker>
          <c:dLbls>
            <c:dLbl>
              <c:idx val="1"/>
              <c:layout>
                <c:manualLayout>
                  <c:x val="-3.9307452074819775E-2"/>
                  <c:y val="-4.913543307086619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5.3181350641980547E-2"/>
                  <c:y val="-4.2781597722819913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4.892155885577594E-2"/>
                  <c:y val="3.7249693788276535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4.6295133716393662E-2"/>
                  <c:y val="4.1725444530701233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24</c:v>
                </c:pt>
                <c:pt idx="1">
                  <c:v>33</c:v>
                </c:pt>
                <c:pt idx="2">
                  <c:v>22</c:v>
                </c:pt>
                <c:pt idx="3">
                  <c:v>20</c:v>
                </c:pt>
                <c:pt idx="4">
                  <c:v>15</c:v>
                </c:pt>
              </c:numCache>
            </c:numRef>
          </c:val>
        </c:ser>
        <c:dLbls>
          <c:showVal val="1"/>
        </c:dLbls>
        <c:marker val="1"/>
        <c:axId val="100953472"/>
        <c:axId val="100963456"/>
      </c:lineChart>
      <c:catAx>
        <c:axId val="1009534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0963456"/>
        <c:crosses val="autoZero"/>
        <c:auto val="1"/>
        <c:lblAlgn val="ctr"/>
        <c:lblOffset val="100"/>
      </c:catAx>
      <c:valAx>
        <c:axId val="1009634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095347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400">
              <a:solidFill>
                <a:schemeClr val="tx1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3753064885876606"/>
          <c:y val="2.6158047811591212E-4"/>
          <c:w val="0.72366723146948575"/>
          <c:h val="0.999738419521885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9"/>
          </c:dPt>
          <c:dPt>
            <c:idx val="1"/>
            <c:explosion val="8"/>
          </c:dPt>
          <c:dLbls>
            <c:dLbl>
              <c:idx val="0"/>
              <c:layout>
                <c:manualLayout>
                  <c:x val="9.9686202199408727E-2"/>
                  <c:y val="-7.5172199758813937E-2"/>
                </c:manualLayout>
              </c:layout>
              <c:showPercent val="1"/>
            </c:dLbl>
            <c:dLbl>
              <c:idx val="1"/>
              <c:layout>
                <c:manualLayout>
                  <c:x val="0.19313615070268114"/>
                  <c:y val="-3.511917429240264E-2"/>
                </c:manualLayout>
              </c:layout>
              <c:showPercent val="1"/>
            </c:dLbl>
            <c:dLbl>
              <c:idx val="2"/>
              <c:layout>
                <c:manualLayout>
                  <c:x val="-8.4838200604671232E-2"/>
                  <c:y val="-0.10162818330141175"/>
                </c:manualLayout>
              </c:layout>
              <c:showPercent val="1"/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младше трудоспособного возраста</c:v>
                </c:pt>
                <c:pt idx="1">
                  <c:v>трудоспособного возраста</c:v>
                </c:pt>
                <c:pt idx="2">
                  <c:v>старше трудоспособного возраста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</c:v>
                </c:pt>
                <c:pt idx="1">
                  <c:v>48</c:v>
                </c:pt>
                <c:pt idx="2">
                  <c:v>31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1.1391785486273689E-2"/>
          <c:y val="0.81089806341774862"/>
          <c:w val="0.96145066326168693"/>
          <c:h val="0.17501755692700571"/>
        </c:manualLayout>
      </c:layout>
      <c:txPr>
        <a:bodyPr/>
        <a:lstStyle/>
        <a:p>
          <a:pPr>
            <a:defRPr sz="1400">
              <a:solidFill>
                <a:schemeClr val="tx1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area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заработная плата</c:v>
                </c:pt>
              </c:strCache>
            </c:strRef>
          </c:tx>
          <c:dLbls>
            <c:dLbl>
              <c:idx val="0"/>
              <c:layout>
                <c:manualLayout>
                  <c:x val="3.2854207513947853E-2"/>
                  <c:y val="-0.29166666666666757"/>
                </c:manualLayout>
              </c:layout>
              <c:showVal val="1"/>
            </c:dLbl>
            <c:dLbl>
              <c:idx val="1"/>
              <c:layout>
                <c:manualLayout>
                  <c:x val="8.9602384128948508E-3"/>
                  <c:y val="-0.30277777777777887"/>
                </c:manualLayout>
              </c:layout>
              <c:showVal val="1"/>
            </c:dLbl>
            <c:dLbl>
              <c:idx val="2"/>
              <c:layout>
                <c:manualLayout>
                  <c:x val="2.9867461376316142E-3"/>
                  <c:y val="-0.32222222222222313"/>
                </c:manualLayout>
              </c:layout>
              <c:showVal val="1"/>
            </c:dLbl>
            <c:dLbl>
              <c:idx val="3"/>
              <c:layout>
                <c:manualLayout>
                  <c:x val="7.4668653440790548E-3"/>
                  <c:y val="-0.33888888888889118"/>
                </c:manualLayout>
              </c:layout>
              <c:showVal val="1"/>
            </c:dLbl>
            <c:dLbl>
              <c:idx val="4"/>
              <c:layout>
                <c:manualLayout>
                  <c:x val="1.4932554803853046E-3"/>
                  <c:y val="-0.38888888888889112"/>
                </c:manualLayout>
              </c:layout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18218</c:v>
                </c:pt>
                <c:pt idx="1">
                  <c:v>19235</c:v>
                </c:pt>
                <c:pt idx="2">
                  <c:v>21466</c:v>
                </c:pt>
                <c:pt idx="3">
                  <c:v>23569</c:v>
                </c:pt>
                <c:pt idx="4">
                  <c:v>28575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среднемесячные доходы на 1 жителя</c:v>
                </c:pt>
              </c:strCache>
            </c:strRef>
          </c:tx>
          <c:dLbls>
            <c:dLbl>
              <c:idx val="0"/>
              <c:layout>
                <c:manualLayout>
                  <c:x val="3.5840988626421703E-2"/>
                  <c:y val="-6.8719806763284916E-2"/>
                </c:manualLayout>
              </c:layout>
              <c:showVal val="1"/>
            </c:dLbl>
            <c:dLbl>
              <c:idx val="1"/>
              <c:layout>
                <c:manualLayout>
                  <c:x val="-6.2724798289102764E-3"/>
                  <c:y val="-7.8864734299516917E-2"/>
                </c:manualLayout>
              </c:layout>
              <c:showVal val="1"/>
            </c:dLbl>
            <c:dLbl>
              <c:idx val="2"/>
              <c:layout>
                <c:manualLayout>
                  <c:x val="2.8371974336541266E-3"/>
                  <c:y val="-8.7318840579710164E-2"/>
                </c:manualLayout>
              </c:layout>
              <c:showVal val="1"/>
            </c:dLbl>
            <c:dLbl>
              <c:idx val="3"/>
              <c:layout>
                <c:manualLayout>
                  <c:x val="2.140553611354137E-2"/>
                  <c:y val="-9.3961352657004865E-2"/>
                </c:manualLayout>
              </c:layout>
              <c:showVal val="1"/>
            </c:dLbl>
            <c:dLbl>
              <c:idx val="4"/>
              <c:layout>
                <c:manualLayout>
                  <c:x val="-1.1847477398658504E-2"/>
                  <c:y val="-0.10362318840579711"/>
                </c:manualLayout>
              </c:layout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Лист1!$C$2:$C$6</c:f>
              <c:numCache>
                <c:formatCode>#,##0</c:formatCode>
                <c:ptCount val="5"/>
                <c:pt idx="0">
                  <c:v>9308</c:v>
                </c:pt>
                <c:pt idx="1">
                  <c:v>9866</c:v>
                </c:pt>
                <c:pt idx="2">
                  <c:v>10549</c:v>
                </c:pt>
                <c:pt idx="3">
                  <c:v>11131</c:v>
                </c:pt>
                <c:pt idx="4">
                  <c:v>12913</c:v>
                </c:pt>
              </c:numCache>
            </c:numRef>
          </c:val>
        </c:ser>
        <c:axId val="101351808"/>
        <c:axId val="101353344"/>
      </c:areaChart>
      <c:catAx>
        <c:axId val="1013518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1353344"/>
        <c:crosses val="autoZero"/>
        <c:auto val="1"/>
        <c:lblAlgn val="ctr"/>
        <c:lblOffset val="100"/>
        <c:tickLblSkip val="1"/>
      </c:catAx>
      <c:valAx>
        <c:axId val="101353344"/>
        <c:scaling>
          <c:orientation val="minMax"/>
        </c:scaling>
        <c:axPos val="l"/>
        <c:majorGridlines>
          <c:spPr>
            <a:ln>
              <a:solidFill>
                <a:srgbClr val="D16349">
                  <a:alpha val="0"/>
                </a:srgbClr>
              </a:solidFill>
            </a:ln>
          </c:spPr>
        </c:majorGridlines>
        <c:numFmt formatCode="#,##0" sourceLinked="1"/>
        <c:tickLblPos val="nextTo"/>
        <c:txPr>
          <a:bodyPr/>
          <a:lstStyle/>
          <a:p>
            <a:pPr>
              <a:defRPr sz="12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1351808"/>
        <c:crosses val="autoZero"/>
        <c:crossBetween val="midCat"/>
      </c:valAx>
      <c:spPr>
        <a:ln>
          <a:noFill/>
        </a:ln>
      </c:spPr>
    </c:plotArea>
    <c:legend>
      <c:legendPos val="b"/>
      <c:layout/>
      <c:txPr>
        <a:bodyPr/>
        <a:lstStyle/>
        <a:p>
          <a:pPr>
            <a:defRPr sz="1600">
              <a:solidFill>
                <a:schemeClr val="tx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8.0918360939569514E-2"/>
          <c:y val="2.2361111111111193E-2"/>
          <c:w val="0.8875068757372655"/>
          <c:h val="0.6827917760279982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трудовые ресурсы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2280</c:v>
                </c:pt>
                <c:pt idx="1">
                  <c:v>2260</c:v>
                </c:pt>
                <c:pt idx="2">
                  <c:v>2079</c:v>
                </c:pt>
                <c:pt idx="3">
                  <c:v>2029</c:v>
                </c:pt>
                <c:pt idx="4">
                  <c:v>1990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экономически активное население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2090</c:v>
                </c:pt>
                <c:pt idx="1">
                  <c:v>2031</c:v>
                </c:pt>
                <c:pt idx="2">
                  <c:v>2031</c:v>
                </c:pt>
                <c:pt idx="3">
                  <c:v>1853</c:v>
                </c:pt>
                <c:pt idx="4">
                  <c:v>1832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зянято в экономике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1157</c:v>
                </c:pt>
                <c:pt idx="1">
                  <c:v>1090</c:v>
                </c:pt>
                <c:pt idx="2">
                  <c:v>1017</c:v>
                </c:pt>
                <c:pt idx="3">
                  <c:v>958</c:v>
                </c:pt>
                <c:pt idx="4">
                  <c:v>946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незанятые труд. деятельностью и учёбой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933</c:v>
                </c:pt>
                <c:pt idx="1">
                  <c:v>941</c:v>
                </c:pt>
                <c:pt idx="2">
                  <c:v>874</c:v>
                </c:pt>
                <c:pt idx="3">
                  <c:v>895</c:v>
                </c:pt>
                <c:pt idx="4">
                  <c:v>886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официально зарегистрировано в ЦЗ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54</c:v>
                </c:pt>
                <c:pt idx="1">
                  <c:v>76</c:v>
                </c:pt>
                <c:pt idx="2">
                  <c:v>66</c:v>
                </c:pt>
                <c:pt idx="3">
                  <c:v>66</c:v>
                </c:pt>
                <c:pt idx="4">
                  <c:v>66</c:v>
                </c:pt>
              </c:numCache>
            </c:numRef>
          </c:val>
        </c:ser>
        <c:shape val="cylinder"/>
        <c:axId val="67135744"/>
        <c:axId val="67153920"/>
        <c:axId val="0"/>
      </c:bar3DChart>
      <c:catAx>
        <c:axId val="671357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7153920"/>
        <c:crosses val="autoZero"/>
        <c:auto val="1"/>
        <c:lblAlgn val="ctr"/>
        <c:lblOffset val="100"/>
      </c:catAx>
      <c:valAx>
        <c:axId val="671539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7135744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400">
              <a:solidFill>
                <a:schemeClr val="tx1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регистрируемой безработицы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6.1228295821448113E-2"/>
                  <c:y val="-5.5555555555555558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1"/>
              <c:layout>
                <c:manualLayout>
                  <c:x val="0"/>
                  <c:y val="-0.218687067525650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2"/>
              <c:layout>
                <c:manualLayout>
                  <c:x val="8.447786040633809E-2"/>
                  <c:y val="-1.5404040404040404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3"/>
              <c:layout>
                <c:manualLayout>
                  <c:x val="1.204323417906095E-2"/>
                  <c:y val="2.8535154696572008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4"/>
              <c:layout>
                <c:manualLayout>
                  <c:x val="-7.6754884806065904E-2"/>
                  <c:y val="9.5959595959596126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5"/>
              <c:layout>
                <c:manualLayout>
                  <c:x val="-4.3307818995658401E-2"/>
                  <c:y val="2.5000000000000001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6"/>
              <c:layout>
                <c:manualLayout>
                  <c:x val="0"/>
                  <c:y val="-0.10606060606060617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7"/>
              <c:layout>
                <c:manualLayout>
                  <c:x val="3.0963837853601638E-2"/>
                  <c:y val="-0.18863636363636369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8"/>
              <c:layout>
                <c:manualLayout>
                  <c:x val="5.6851365801497029E-2"/>
                  <c:y val="-7.1969696969696989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9"/>
              <c:layout>
                <c:manualLayout>
                  <c:x val="4.6547219791970441E-2"/>
                  <c:y val="-2.1464646464646474E-2"/>
                </c:manualLayout>
              </c:layout>
              <c:dLblPos val="outEnd"/>
              <c:showVal val="1"/>
              <c:showCatName val="1"/>
              <c:separator>
</c:separator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  <c:showCatName val="1"/>
            <c:separator>
</c:separator>
            <c:showLeaderLines val="1"/>
          </c:dLbls>
          <c:cat>
            <c:strRef>
              <c:f>Лист1!$A$2:$A$11</c:f>
              <c:strCache>
                <c:ptCount val="10"/>
                <c:pt idx="0">
                  <c:v>Кондинское</c:v>
                </c:pt>
                <c:pt idx="1">
                  <c:v>Куминский</c:v>
                </c:pt>
                <c:pt idx="2">
                  <c:v>Луговой</c:v>
                </c:pt>
                <c:pt idx="3">
                  <c:v>Междуреченский</c:v>
                </c:pt>
                <c:pt idx="4">
                  <c:v>Мортка</c:v>
                </c:pt>
                <c:pt idx="5">
                  <c:v>Леуши</c:v>
                </c:pt>
                <c:pt idx="6">
                  <c:v>Мулымья</c:v>
                </c:pt>
                <c:pt idx="7">
                  <c:v>Шугур</c:v>
                </c:pt>
                <c:pt idx="8">
                  <c:v>Болчары</c:v>
                </c:pt>
                <c:pt idx="9">
                  <c:v>Половинка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3.16</c:v>
                </c:pt>
                <c:pt idx="1">
                  <c:v>1.72</c:v>
                </c:pt>
                <c:pt idx="2">
                  <c:v>1.6400000000000001</c:v>
                </c:pt>
                <c:pt idx="3">
                  <c:v>1.2</c:v>
                </c:pt>
                <c:pt idx="4">
                  <c:v>1.49</c:v>
                </c:pt>
                <c:pt idx="5">
                  <c:v>1.21</c:v>
                </c:pt>
                <c:pt idx="6">
                  <c:v>0.24000000000000002</c:v>
                </c:pt>
                <c:pt idx="7">
                  <c:v>0.54</c:v>
                </c:pt>
                <c:pt idx="8">
                  <c:v>1.76</c:v>
                </c:pt>
                <c:pt idx="9">
                  <c:v>0.7400000000000001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1.549141934181306E-2"/>
          <c:w val="0.99148330514738525"/>
          <c:h val="0.95833333333333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8"/>
          <c:dPt>
            <c:idx val="9"/>
            <c:explosion val="24"/>
          </c:dPt>
          <c:dLbls>
            <c:dLbl>
              <c:idx val="0"/>
              <c:layout>
                <c:manualLayout>
                  <c:x val="6.2721668890263996E-2"/>
                  <c:y val="8.3333333333333367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1"/>
              <c:layout>
                <c:manualLayout>
                  <c:x val="0"/>
                  <c:y val="-0.17500020189783974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2"/>
              <c:layout>
                <c:manualLayout>
                  <c:x val="3.115635216650561E-2"/>
                  <c:y val="8.1197254189380227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3"/>
              <c:layout>
                <c:manualLayout>
                  <c:x val="0.230446654694479"/>
                  <c:y val="0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4"/>
              <c:layout>
                <c:manualLayout>
                  <c:x val="1.4934152967721139E-3"/>
                  <c:y val="7.8911568746214411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5"/>
              <c:layout>
                <c:manualLayout>
                  <c:x val="0"/>
                  <c:y val="0.15213668483747231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6"/>
              <c:layout>
                <c:manualLayout>
                  <c:x val="0"/>
                  <c:y val="-0.10149565919644661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7"/>
              <c:layout>
                <c:manualLayout>
                  <c:x val="2.0738016300594006E-2"/>
                  <c:y val="-5.6135473450434084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8"/>
              <c:layout>
                <c:manualLayout>
                  <c:x val="2.0423401022240641E-2"/>
                  <c:y val="-2.3076923076923102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9"/>
              <c:layout>
                <c:manualLayout>
                  <c:x val="8.6501198219787745E-2"/>
                  <c:y val="0"/>
                </c:manualLayout>
              </c:layout>
              <c:dLblPos val="outEnd"/>
              <c:showVal val="1"/>
              <c:showCatName val="1"/>
              <c:separator>
</c:separator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  <c:showCatName val="1"/>
            <c:separator>
</c:separator>
            <c:showLeaderLines val="1"/>
          </c:dLbls>
          <c:cat>
            <c:strRef>
              <c:f>Лист1!$A$2:$A$11</c:f>
              <c:strCache>
                <c:ptCount val="10"/>
                <c:pt idx="0">
                  <c:v>Кондинское</c:v>
                </c:pt>
                <c:pt idx="1">
                  <c:v>Куминский</c:v>
                </c:pt>
                <c:pt idx="2">
                  <c:v>Луговой</c:v>
                </c:pt>
                <c:pt idx="3">
                  <c:v>Междуреченский</c:v>
                </c:pt>
                <c:pt idx="4">
                  <c:v>Мортка</c:v>
                </c:pt>
                <c:pt idx="5">
                  <c:v>Леуши</c:v>
                </c:pt>
                <c:pt idx="6">
                  <c:v>Мулымья</c:v>
                </c:pt>
                <c:pt idx="7">
                  <c:v>Шугур</c:v>
                </c:pt>
                <c:pt idx="8">
                  <c:v>Болчары</c:v>
                </c:pt>
                <c:pt idx="9">
                  <c:v>Половинка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510</c:v>
                </c:pt>
                <c:pt idx="1">
                  <c:v>162</c:v>
                </c:pt>
                <c:pt idx="2">
                  <c:v>241</c:v>
                </c:pt>
                <c:pt idx="3">
                  <c:v>371</c:v>
                </c:pt>
                <c:pt idx="4">
                  <c:v>247</c:v>
                </c:pt>
                <c:pt idx="5">
                  <c:v>192</c:v>
                </c:pt>
                <c:pt idx="6">
                  <c:v>120</c:v>
                </c:pt>
                <c:pt idx="7">
                  <c:v>86</c:v>
                </c:pt>
                <c:pt idx="8">
                  <c:v>136</c:v>
                </c:pt>
                <c:pt idx="9">
                  <c:v>160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5CD81D-9955-418A-A28D-4F6F16879861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71C94EEC-B6F4-4985-A582-C807152886C4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FFCC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Добыча и переработка рыбы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65D01B4-5542-4E84-ACF6-E7C1698B7E6F}" type="parTrans" cxnId="{43B3278D-1FC4-4F0E-B817-89890B34F68B}">
      <dgm:prSet/>
      <dgm:spPr/>
      <dgm:t>
        <a:bodyPr/>
        <a:lstStyle/>
        <a:p>
          <a:endParaRPr lang="ru-RU"/>
        </a:p>
      </dgm:t>
    </dgm:pt>
    <dgm:pt modelId="{3DD4BC1A-656F-4E08-A09D-C684EF168AC2}" type="sibTrans" cxnId="{43B3278D-1FC4-4F0E-B817-89890B34F68B}">
      <dgm:prSet/>
      <dgm:spPr/>
      <dgm:t>
        <a:bodyPr/>
        <a:lstStyle/>
        <a:p>
          <a:endParaRPr lang="ru-RU"/>
        </a:p>
      </dgm:t>
    </dgm:pt>
    <dgm:pt modelId="{1A63B019-1C33-4538-87B5-0C281B30C2F9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FFCC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Муниципальное и государственное управление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F1CCE7A-AEC1-4576-B79C-448A3D820E44}" type="parTrans" cxnId="{76EBD6FC-538A-45A4-8357-2FCB79AC081C}">
      <dgm:prSet/>
      <dgm:spPr/>
      <dgm:t>
        <a:bodyPr/>
        <a:lstStyle/>
        <a:p>
          <a:endParaRPr lang="ru-RU"/>
        </a:p>
      </dgm:t>
    </dgm:pt>
    <dgm:pt modelId="{E70C88B0-C407-4975-91E0-B8EBAC242EC1}" type="sibTrans" cxnId="{76EBD6FC-538A-45A4-8357-2FCB79AC081C}">
      <dgm:prSet/>
      <dgm:spPr/>
      <dgm:t>
        <a:bodyPr/>
        <a:lstStyle/>
        <a:p>
          <a:endParaRPr lang="ru-RU"/>
        </a:p>
      </dgm:t>
    </dgm:pt>
    <dgm:pt modelId="{E56E2CEA-FA99-447C-B1C0-9BC7501FD000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FFCC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Финансовые услуги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F438F86-5904-42A0-A9D4-FA57F679E43A}" type="parTrans" cxnId="{CE08057E-5449-43D4-A8B1-2E42AC7AABC1}">
      <dgm:prSet/>
      <dgm:spPr/>
      <dgm:t>
        <a:bodyPr/>
        <a:lstStyle/>
        <a:p>
          <a:endParaRPr lang="ru-RU"/>
        </a:p>
      </dgm:t>
    </dgm:pt>
    <dgm:pt modelId="{7957AD8D-0D46-4EEC-BEC5-6F9AE3489856}" type="sibTrans" cxnId="{CE08057E-5449-43D4-A8B1-2E42AC7AABC1}">
      <dgm:prSet/>
      <dgm:spPr/>
      <dgm:t>
        <a:bodyPr/>
        <a:lstStyle/>
        <a:p>
          <a:endParaRPr lang="ru-RU"/>
        </a:p>
      </dgm:t>
    </dgm:pt>
    <dgm:pt modelId="{B276D511-7645-4B83-876F-1E5B6345ADAC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FFCC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Торговля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AC37AFC-C209-48C7-BFE5-87F18A50A54B}" type="parTrans" cxnId="{92D6A79F-A9C7-4CBF-85DE-9F1E2C17E854}">
      <dgm:prSet/>
      <dgm:spPr/>
      <dgm:t>
        <a:bodyPr/>
        <a:lstStyle/>
        <a:p>
          <a:endParaRPr lang="ru-RU"/>
        </a:p>
      </dgm:t>
    </dgm:pt>
    <dgm:pt modelId="{1492C054-3E66-4F63-A044-F242261051B1}" type="sibTrans" cxnId="{92D6A79F-A9C7-4CBF-85DE-9F1E2C17E854}">
      <dgm:prSet/>
      <dgm:spPr/>
      <dgm:t>
        <a:bodyPr/>
        <a:lstStyle/>
        <a:p>
          <a:endParaRPr lang="ru-RU"/>
        </a:p>
      </dgm:t>
    </dgm:pt>
    <dgm:pt modelId="{19F5F2E1-8DB1-476D-9936-A7CD47629437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FFCC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Предоставление социальных и жилищно-коммунальных услуг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DC803F7-C65F-4289-83EE-5B0B5F49F281}" type="parTrans" cxnId="{8A1B9791-7003-4F5C-A586-1E21013C0013}">
      <dgm:prSet/>
      <dgm:spPr/>
      <dgm:t>
        <a:bodyPr/>
        <a:lstStyle/>
        <a:p>
          <a:endParaRPr lang="ru-RU"/>
        </a:p>
      </dgm:t>
    </dgm:pt>
    <dgm:pt modelId="{5DC4A69D-3BA3-4313-BC9A-8C4FFBBA1A55}" type="sibTrans" cxnId="{8A1B9791-7003-4F5C-A586-1E21013C0013}">
      <dgm:prSet/>
      <dgm:spPr/>
      <dgm:t>
        <a:bodyPr/>
        <a:lstStyle/>
        <a:p>
          <a:endParaRPr lang="ru-RU"/>
        </a:p>
      </dgm:t>
    </dgm:pt>
    <dgm:pt modelId="{7D6E6741-C4CA-4CE2-BA6F-08D2524E53C1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FFCC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Сельское хозяйство и переработка мяса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7D8F165-2D0A-4C9A-8AE8-03E25F0053FA}" type="parTrans" cxnId="{075A661A-5686-4CC3-B906-11EA8BA35271}">
      <dgm:prSet/>
      <dgm:spPr/>
      <dgm:t>
        <a:bodyPr/>
        <a:lstStyle/>
        <a:p>
          <a:endParaRPr lang="ru-RU"/>
        </a:p>
      </dgm:t>
    </dgm:pt>
    <dgm:pt modelId="{46FD8F89-A233-431C-8AA1-1EDBFC4C19EA}" type="sibTrans" cxnId="{075A661A-5686-4CC3-B906-11EA8BA35271}">
      <dgm:prSet/>
      <dgm:spPr/>
      <dgm:t>
        <a:bodyPr/>
        <a:lstStyle/>
        <a:p>
          <a:endParaRPr lang="ru-RU"/>
        </a:p>
      </dgm:t>
    </dgm:pt>
    <dgm:pt modelId="{6A55F378-6798-4333-B959-E0868497C4C2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FFCC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Заготовка и переработка леса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3F846AB-B32F-4BB0-B5AB-C831534DA776}" type="parTrans" cxnId="{6F1784DE-1E62-47F1-A852-80EDAA4CFB0F}">
      <dgm:prSet/>
      <dgm:spPr/>
      <dgm:t>
        <a:bodyPr/>
        <a:lstStyle/>
        <a:p>
          <a:endParaRPr lang="ru-RU"/>
        </a:p>
      </dgm:t>
    </dgm:pt>
    <dgm:pt modelId="{73A267D9-650E-4168-8CDE-89CA88B1B6C5}" type="sibTrans" cxnId="{6F1784DE-1E62-47F1-A852-80EDAA4CFB0F}">
      <dgm:prSet/>
      <dgm:spPr/>
      <dgm:t>
        <a:bodyPr/>
        <a:lstStyle/>
        <a:p>
          <a:endParaRPr lang="ru-RU"/>
        </a:p>
      </dgm:t>
    </dgm:pt>
    <dgm:pt modelId="{169C5336-8272-4645-8AD8-03C895C58CA6}" type="pres">
      <dgm:prSet presAssocID="{FC5CD81D-9955-418A-A28D-4F6F1687986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894323-1AFF-400A-A6E7-27628EF351D9}" type="pres">
      <dgm:prSet presAssocID="{1A63B019-1C33-4538-87B5-0C281B30C2F9}" presName="parentText" presStyleLbl="node1" presStyleIdx="0" presStyleCnt="7" custLinFactY="-15838" custLinFactNeighborX="3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6092AE-C3D8-4889-9C34-68DB8CA8C134}" type="pres">
      <dgm:prSet presAssocID="{E70C88B0-C407-4975-91E0-B8EBAC242EC1}" presName="spacer" presStyleCnt="0"/>
      <dgm:spPr/>
    </dgm:pt>
    <dgm:pt modelId="{7237DE2A-B9B3-4481-99DC-DA6DC6FE379D}" type="pres">
      <dgm:prSet presAssocID="{E56E2CEA-FA99-447C-B1C0-9BC7501FD000}" presName="parentText" presStyleLbl="node1" presStyleIdx="1" presStyleCnt="7" custLinFactY="-9731" custLinFactNeighborX="3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26DAB-0F91-4583-84B3-F7CA1D4001A9}" type="pres">
      <dgm:prSet presAssocID="{7957AD8D-0D46-4EEC-BEC5-6F9AE3489856}" presName="spacer" presStyleCnt="0"/>
      <dgm:spPr/>
    </dgm:pt>
    <dgm:pt modelId="{867F1292-AC56-40BC-899A-687C30535708}" type="pres">
      <dgm:prSet presAssocID="{B276D511-7645-4B83-876F-1E5B6345ADAC}" presName="parentText" presStyleLbl="node1" presStyleIdx="2" presStyleCnt="7" custLinFactY="-3624" custLinFactNeighborX="3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1D4040-2A11-4C4A-8457-EB9AFD1A3F69}" type="pres">
      <dgm:prSet presAssocID="{1492C054-3E66-4F63-A044-F242261051B1}" presName="spacer" presStyleCnt="0"/>
      <dgm:spPr/>
    </dgm:pt>
    <dgm:pt modelId="{31FD4F77-7713-4707-AD88-27F24D388C3A}" type="pres">
      <dgm:prSet presAssocID="{19F5F2E1-8DB1-476D-9936-A7CD47629437}" presName="parentText" presStyleLbl="node1" presStyleIdx="3" presStyleCnt="7" custLinFactNeighborX="37" custLinFactNeighborY="-798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72951-D8BC-4D2B-83A7-0D1396D49986}" type="pres">
      <dgm:prSet presAssocID="{5DC4A69D-3BA3-4313-BC9A-8C4FFBBA1A55}" presName="spacer" presStyleCnt="0"/>
      <dgm:spPr/>
    </dgm:pt>
    <dgm:pt modelId="{F0C901E8-E0B6-4009-8661-33A3F51D83E6}" type="pres">
      <dgm:prSet presAssocID="{7D6E6741-C4CA-4CE2-BA6F-08D2524E53C1}" presName="parentText" presStyleLbl="node1" presStyleIdx="4" presStyleCnt="7" custLinFactNeighborX="37" custLinFactNeighborY="-302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7AAECA-C45B-488B-86C2-55DB87E2A45D}" type="pres">
      <dgm:prSet presAssocID="{46FD8F89-A233-431C-8AA1-1EDBFC4C19EA}" presName="spacer" presStyleCnt="0"/>
      <dgm:spPr/>
    </dgm:pt>
    <dgm:pt modelId="{74F9DB7A-11FF-4259-BA4B-25015EB44900}" type="pres">
      <dgm:prSet presAssocID="{6A55F378-6798-4333-B959-E0868497C4C2}" presName="parentText" presStyleLbl="node1" presStyleIdx="5" presStyleCnt="7" custLinFactNeighborY="244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E213D5-5DE0-4AE4-9774-F94186FEC4B2}" type="pres">
      <dgm:prSet presAssocID="{73A267D9-650E-4168-8CDE-89CA88B1B6C5}" presName="spacer" presStyleCnt="0"/>
      <dgm:spPr/>
    </dgm:pt>
    <dgm:pt modelId="{B20F9ABE-0917-4B76-923B-11F08C1EC013}" type="pres">
      <dgm:prSet presAssocID="{71C94EEC-B6F4-4985-A582-C807152886C4}" presName="parentText" presStyleLbl="node1" presStyleIdx="6" presStyleCnt="7" custLinFactNeighborX="37" custLinFactNeighborY="690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08057E-5449-43D4-A8B1-2E42AC7AABC1}" srcId="{FC5CD81D-9955-418A-A28D-4F6F16879861}" destId="{E56E2CEA-FA99-447C-B1C0-9BC7501FD000}" srcOrd="1" destOrd="0" parTransId="{6F438F86-5904-42A0-A9D4-FA57F679E43A}" sibTransId="{7957AD8D-0D46-4EEC-BEC5-6F9AE3489856}"/>
    <dgm:cxn modelId="{C31615B4-E3FE-4977-A5D3-830F694C322B}" type="presOf" srcId="{FC5CD81D-9955-418A-A28D-4F6F16879861}" destId="{169C5336-8272-4645-8AD8-03C895C58CA6}" srcOrd="0" destOrd="0" presId="urn:microsoft.com/office/officeart/2005/8/layout/vList2"/>
    <dgm:cxn modelId="{6F1784DE-1E62-47F1-A852-80EDAA4CFB0F}" srcId="{FC5CD81D-9955-418A-A28D-4F6F16879861}" destId="{6A55F378-6798-4333-B959-E0868497C4C2}" srcOrd="5" destOrd="0" parTransId="{C3F846AB-B32F-4BB0-B5AB-C831534DA776}" sibTransId="{73A267D9-650E-4168-8CDE-89CA88B1B6C5}"/>
    <dgm:cxn modelId="{76EBD6FC-538A-45A4-8357-2FCB79AC081C}" srcId="{FC5CD81D-9955-418A-A28D-4F6F16879861}" destId="{1A63B019-1C33-4538-87B5-0C281B30C2F9}" srcOrd="0" destOrd="0" parTransId="{CF1CCE7A-AEC1-4576-B79C-448A3D820E44}" sibTransId="{E70C88B0-C407-4975-91E0-B8EBAC242EC1}"/>
    <dgm:cxn modelId="{CD9C4B5A-CA70-4916-A6CC-E25769AA90ED}" type="presOf" srcId="{6A55F378-6798-4333-B959-E0868497C4C2}" destId="{74F9DB7A-11FF-4259-BA4B-25015EB44900}" srcOrd="0" destOrd="0" presId="urn:microsoft.com/office/officeart/2005/8/layout/vList2"/>
    <dgm:cxn modelId="{1D395307-647F-499A-A1D7-5A7D184C9AEC}" type="presOf" srcId="{B276D511-7645-4B83-876F-1E5B6345ADAC}" destId="{867F1292-AC56-40BC-899A-687C30535708}" srcOrd="0" destOrd="0" presId="urn:microsoft.com/office/officeart/2005/8/layout/vList2"/>
    <dgm:cxn modelId="{D2452D02-8A4D-45B1-80A1-802E3B80D064}" type="presOf" srcId="{71C94EEC-B6F4-4985-A582-C807152886C4}" destId="{B20F9ABE-0917-4B76-923B-11F08C1EC013}" srcOrd="0" destOrd="0" presId="urn:microsoft.com/office/officeart/2005/8/layout/vList2"/>
    <dgm:cxn modelId="{8A077243-076A-473A-B5DE-93D73C833C7D}" type="presOf" srcId="{E56E2CEA-FA99-447C-B1C0-9BC7501FD000}" destId="{7237DE2A-B9B3-4481-99DC-DA6DC6FE379D}" srcOrd="0" destOrd="0" presId="urn:microsoft.com/office/officeart/2005/8/layout/vList2"/>
    <dgm:cxn modelId="{8A1B9791-7003-4F5C-A586-1E21013C0013}" srcId="{FC5CD81D-9955-418A-A28D-4F6F16879861}" destId="{19F5F2E1-8DB1-476D-9936-A7CD47629437}" srcOrd="3" destOrd="0" parTransId="{8DC803F7-C65F-4289-83EE-5B0B5F49F281}" sibTransId="{5DC4A69D-3BA3-4313-BC9A-8C4FFBBA1A55}"/>
    <dgm:cxn modelId="{D5508E14-D516-4FF5-A5E9-FCBAB8B26472}" type="presOf" srcId="{1A63B019-1C33-4538-87B5-0C281B30C2F9}" destId="{B5894323-1AFF-400A-A6E7-27628EF351D9}" srcOrd="0" destOrd="0" presId="urn:microsoft.com/office/officeart/2005/8/layout/vList2"/>
    <dgm:cxn modelId="{92D6A79F-A9C7-4CBF-85DE-9F1E2C17E854}" srcId="{FC5CD81D-9955-418A-A28D-4F6F16879861}" destId="{B276D511-7645-4B83-876F-1E5B6345ADAC}" srcOrd="2" destOrd="0" parTransId="{0AC37AFC-C209-48C7-BFE5-87F18A50A54B}" sibTransId="{1492C054-3E66-4F63-A044-F242261051B1}"/>
    <dgm:cxn modelId="{075A661A-5686-4CC3-B906-11EA8BA35271}" srcId="{FC5CD81D-9955-418A-A28D-4F6F16879861}" destId="{7D6E6741-C4CA-4CE2-BA6F-08D2524E53C1}" srcOrd="4" destOrd="0" parTransId="{97D8F165-2D0A-4C9A-8AE8-03E25F0053FA}" sibTransId="{46FD8F89-A233-431C-8AA1-1EDBFC4C19EA}"/>
    <dgm:cxn modelId="{160AAB6F-7518-43EA-AD5B-30B2557E6425}" type="presOf" srcId="{7D6E6741-C4CA-4CE2-BA6F-08D2524E53C1}" destId="{F0C901E8-E0B6-4009-8661-33A3F51D83E6}" srcOrd="0" destOrd="0" presId="urn:microsoft.com/office/officeart/2005/8/layout/vList2"/>
    <dgm:cxn modelId="{43B3278D-1FC4-4F0E-B817-89890B34F68B}" srcId="{FC5CD81D-9955-418A-A28D-4F6F16879861}" destId="{71C94EEC-B6F4-4985-A582-C807152886C4}" srcOrd="6" destOrd="0" parTransId="{C65D01B4-5542-4E84-ACF6-E7C1698B7E6F}" sibTransId="{3DD4BC1A-656F-4E08-A09D-C684EF168AC2}"/>
    <dgm:cxn modelId="{4A8618F2-1043-42AD-9D6D-60350C10F7A2}" type="presOf" srcId="{19F5F2E1-8DB1-476D-9936-A7CD47629437}" destId="{31FD4F77-7713-4707-AD88-27F24D388C3A}" srcOrd="0" destOrd="0" presId="urn:microsoft.com/office/officeart/2005/8/layout/vList2"/>
    <dgm:cxn modelId="{B9216537-48CC-4AD4-AE34-3A6CA980830D}" type="presParOf" srcId="{169C5336-8272-4645-8AD8-03C895C58CA6}" destId="{B5894323-1AFF-400A-A6E7-27628EF351D9}" srcOrd="0" destOrd="0" presId="urn:microsoft.com/office/officeart/2005/8/layout/vList2"/>
    <dgm:cxn modelId="{DBBE831D-3E3D-4AF4-B53F-1B15C9F5DB67}" type="presParOf" srcId="{169C5336-8272-4645-8AD8-03C895C58CA6}" destId="{066092AE-C3D8-4889-9C34-68DB8CA8C134}" srcOrd="1" destOrd="0" presId="urn:microsoft.com/office/officeart/2005/8/layout/vList2"/>
    <dgm:cxn modelId="{53596DB5-7AC0-4ECF-B8AE-EACF352482E8}" type="presParOf" srcId="{169C5336-8272-4645-8AD8-03C895C58CA6}" destId="{7237DE2A-B9B3-4481-99DC-DA6DC6FE379D}" srcOrd="2" destOrd="0" presId="urn:microsoft.com/office/officeart/2005/8/layout/vList2"/>
    <dgm:cxn modelId="{4C364A80-BC30-4DE3-84D8-6578F4E105B9}" type="presParOf" srcId="{169C5336-8272-4645-8AD8-03C895C58CA6}" destId="{2E726DAB-0F91-4583-84B3-F7CA1D4001A9}" srcOrd="3" destOrd="0" presId="urn:microsoft.com/office/officeart/2005/8/layout/vList2"/>
    <dgm:cxn modelId="{54621C16-C16E-45FA-B5BA-A0B4529B274D}" type="presParOf" srcId="{169C5336-8272-4645-8AD8-03C895C58CA6}" destId="{867F1292-AC56-40BC-899A-687C30535708}" srcOrd="4" destOrd="0" presId="urn:microsoft.com/office/officeart/2005/8/layout/vList2"/>
    <dgm:cxn modelId="{78563BD0-9E23-4BE0-8B8B-0C4D9CCA839C}" type="presParOf" srcId="{169C5336-8272-4645-8AD8-03C895C58CA6}" destId="{751D4040-2A11-4C4A-8457-EB9AFD1A3F69}" srcOrd="5" destOrd="0" presId="urn:microsoft.com/office/officeart/2005/8/layout/vList2"/>
    <dgm:cxn modelId="{62C68BCB-5576-4D16-BE63-FA1B901D0EF2}" type="presParOf" srcId="{169C5336-8272-4645-8AD8-03C895C58CA6}" destId="{31FD4F77-7713-4707-AD88-27F24D388C3A}" srcOrd="6" destOrd="0" presId="urn:microsoft.com/office/officeart/2005/8/layout/vList2"/>
    <dgm:cxn modelId="{28A12651-E6EC-4428-8AE1-F008ABF3D681}" type="presParOf" srcId="{169C5336-8272-4645-8AD8-03C895C58CA6}" destId="{42C72951-D8BC-4D2B-83A7-0D1396D49986}" srcOrd="7" destOrd="0" presId="urn:microsoft.com/office/officeart/2005/8/layout/vList2"/>
    <dgm:cxn modelId="{90E1672F-B021-4331-9C21-FF91953B56AC}" type="presParOf" srcId="{169C5336-8272-4645-8AD8-03C895C58CA6}" destId="{F0C901E8-E0B6-4009-8661-33A3F51D83E6}" srcOrd="8" destOrd="0" presId="urn:microsoft.com/office/officeart/2005/8/layout/vList2"/>
    <dgm:cxn modelId="{3D019D0C-358E-4B8E-A9EF-6963FB77849C}" type="presParOf" srcId="{169C5336-8272-4645-8AD8-03C895C58CA6}" destId="{BB7AAECA-C45B-488B-86C2-55DB87E2A45D}" srcOrd="9" destOrd="0" presId="urn:microsoft.com/office/officeart/2005/8/layout/vList2"/>
    <dgm:cxn modelId="{B9C26CE5-0A09-4BA6-9504-15F737F45CB6}" type="presParOf" srcId="{169C5336-8272-4645-8AD8-03C895C58CA6}" destId="{74F9DB7A-11FF-4259-BA4B-25015EB44900}" srcOrd="10" destOrd="0" presId="urn:microsoft.com/office/officeart/2005/8/layout/vList2"/>
    <dgm:cxn modelId="{3208DD7A-514B-4800-A186-26DDE1D34CFB}" type="presParOf" srcId="{169C5336-8272-4645-8AD8-03C895C58CA6}" destId="{E5E213D5-5DE0-4AE4-9774-F94186FEC4B2}" srcOrd="11" destOrd="0" presId="urn:microsoft.com/office/officeart/2005/8/layout/vList2"/>
    <dgm:cxn modelId="{3D16D96C-9874-4D52-822B-8E1D4B1F11E5}" type="presParOf" srcId="{169C5336-8272-4645-8AD8-03C895C58CA6}" destId="{B20F9ABE-0917-4B76-923B-11F08C1EC013}" srcOrd="1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894323-1AFF-400A-A6E7-27628EF351D9}">
      <dsp:nvSpPr>
        <dsp:cNvPr id="0" name=""/>
        <dsp:cNvSpPr/>
      </dsp:nvSpPr>
      <dsp:spPr>
        <a:xfrm>
          <a:off x="0" y="149225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Муниципальное и государственное управление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149225"/>
        <a:ext cx="8504238" cy="514800"/>
      </dsp:txXfrm>
    </dsp:sp>
    <dsp:sp modelId="{7237DE2A-B9B3-4481-99DC-DA6DC6FE379D}">
      <dsp:nvSpPr>
        <dsp:cNvPr id="0" name=""/>
        <dsp:cNvSpPr/>
      </dsp:nvSpPr>
      <dsp:spPr>
        <a:xfrm>
          <a:off x="0" y="758824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Финансовые услуги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758824"/>
        <a:ext cx="8504238" cy="514800"/>
      </dsp:txXfrm>
    </dsp:sp>
    <dsp:sp modelId="{867F1292-AC56-40BC-899A-687C30535708}">
      <dsp:nvSpPr>
        <dsp:cNvPr id="0" name=""/>
        <dsp:cNvSpPr/>
      </dsp:nvSpPr>
      <dsp:spPr>
        <a:xfrm>
          <a:off x="0" y="1368423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Торговля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1368423"/>
        <a:ext cx="8504238" cy="514800"/>
      </dsp:txXfrm>
    </dsp:sp>
    <dsp:sp modelId="{31FD4F77-7713-4707-AD88-27F24D388C3A}">
      <dsp:nvSpPr>
        <dsp:cNvPr id="0" name=""/>
        <dsp:cNvSpPr/>
      </dsp:nvSpPr>
      <dsp:spPr>
        <a:xfrm>
          <a:off x="0" y="1978025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Предоставление социальных и жилищно-коммунальных услуг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1978025"/>
        <a:ext cx="8504238" cy="514800"/>
      </dsp:txXfrm>
    </dsp:sp>
    <dsp:sp modelId="{F0C901E8-E0B6-4009-8661-33A3F51D83E6}">
      <dsp:nvSpPr>
        <dsp:cNvPr id="0" name=""/>
        <dsp:cNvSpPr/>
      </dsp:nvSpPr>
      <dsp:spPr>
        <a:xfrm>
          <a:off x="0" y="2587625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Сельское хозяйство и переработка мяса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2587625"/>
        <a:ext cx="8504238" cy="514800"/>
      </dsp:txXfrm>
    </dsp:sp>
    <dsp:sp modelId="{74F9DB7A-11FF-4259-BA4B-25015EB44900}">
      <dsp:nvSpPr>
        <dsp:cNvPr id="0" name=""/>
        <dsp:cNvSpPr/>
      </dsp:nvSpPr>
      <dsp:spPr>
        <a:xfrm>
          <a:off x="0" y="3197225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Заготовка и переработка леса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3197225"/>
        <a:ext cx="8504238" cy="514800"/>
      </dsp:txXfrm>
    </dsp:sp>
    <dsp:sp modelId="{B20F9ABE-0917-4B76-923B-11F08C1EC013}">
      <dsp:nvSpPr>
        <dsp:cNvPr id="0" name=""/>
        <dsp:cNvSpPr/>
      </dsp:nvSpPr>
      <dsp:spPr>
        <a:xfrm>
          <a:off x="0" y="3806825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Добыча и переработка рыбы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3806825"/>
        <a:ext cx="8504238" cy="514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D22E3C6-6A94-4D1C-BB4C-6CA821D45A39}" type="datetimeFigureOut">
              <a:rPr lang="ru-RU"/>
              <a:pPr>
                <a:defRPr/>
              </a:pPr>
              <a:t>20.03.2015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F7A0C7F-F438-4194-8867-5ED19298C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67E8D34-4219-4ABE-846D-65B25C0ADBAB}" type="datetimeFigureOut">
              <a:rPr lang="ru-RU"/>
              <a:pPr>
                <a:defRPr/>
              </a:pPr>
              <a:t>20.03.2015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57CC2EA-9A1A-47C7-B26E-BBEFAC63E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76A60A-B4BD-49AB-8A70-D9D86C4F4B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9F49E-F216-4E9E-A73D-E0D824575F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2C9B6-A97D-4A7B-A1AE-72A5F41AA0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2603E5-3967-4847-9C6D-E0472A381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0BED1-A0F7-4CDE-B113-9C74D7BF5C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CEF86-FC1F-4284-85B3-4F2E40C6DA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30C9E-AB3A-47D0-84FB-2FB6D19DD6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5C14B-366A-4DA1-991F-A545A683DE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766FB-961E-421D-9DEF-3BE5CC3634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D7AF2-6A7F-4084-A78D-9EA7883FD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92DD0-5F23-4774-B87B-07E7D8DA79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D960D-F726-4472-90AD-BC777A3E98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3F072-6A09-4939-869B-6EA028B24B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5B17B-106E-42FB-8EA9-7E0417B062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D566D-F96F-4E8E-9DB3-8F85808B42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47899"/>
            <a:ext cx="7772400" cy="12620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867C6-0342-4148-A2B3-17CBEB4CD8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E2095-654F-473C-8D88-9129D9E505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F3202-47B6-4B6B-91AE-3890D1997D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FE685-46F0-42C2-8E56-939C8C156E8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E7CD5-6A63-4F56-974B-1183FC8A6B0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371C9-E26E-4541-B477-07C5AFB8A6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B7765-C363-42A0-B6A4-1DD88611FEB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8A7C3-3879-4CF6-B51F-B999D052E4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B1275-1817-4E98-A569-05BA7B929D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F7C69-E1D6-4C3B-B49B-C2EC1253F32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15E7E-6F30-4F0A-8E1B-C7D6D95036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8E8F6-E9D0-46B6-8B3F-7FB6B6EB885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5AD7E-5DD8-4B95-9563-AEBA4E65D0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BDBF1-3845-4299-9770-79B525EA95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65023-F8C5-4C65-A47E-5EC5279110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9E866-469A-44F4-A01E-C93C16FDDB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A09F8-19F8-4614-8289-0D53B4C433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2C5BF-C170-4783-B81B-6D602239B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DAB8FAC-2974-44E7-921D-A462EB929F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7" r:id="rId1"/>
    <p:sldLayoutId id="2147484348" r:id="rId2"/>
    <p:sldLayoutId id="2147484349" r:id="rId3"/>
    <p:sldLayoutId id="2147484350" r:id="rId4"/>
    <p:sldLayoutId id="2147484351" r:id="rId5"/>
    <p:sldLayoutId id="2147484352" r:id="rId6"/>
    <p:sldLayoutId id="2147484353" r:id="rId7"/>
    <p:sldLayoutId id="2147484354" r:id="rId8"/>
    <p:sldLayoutId id="2147484355" r:id="rId9"/>
    <p:sldLayoutId id="2147484356" r:id="rId10"/>
    <p:sldLayoutId id="214748435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6A51672-4100-46AF-9BAB-14ED4CFF95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9" r:id="rId1"/>
    <p:sldLayoutId id="2147484360" r:id="rId2"/>
    <p:sldLayoutId id="2147484361" r:id="rId3"/>
    <p:sldLayoutId id="2147484362" r:id="rId4"/>
    <p:sldLayoutId id="2147484363" r:id="rId5"/>
    <p:sldLayoutId id="2147484364" r:id="rId6"/>
    <p:sldLayoutId id="2147484365" r:id="rId7"/>
    <p:sldLayoutId id="2147484366" r:id="rId8"/>
    <p:sldLayoutId id="2147484367" r:id="rId9"/>
    <p:sldLayoutId id="2147484368" r:id="rId10"/>
    <p:sldLayoutId id="214748436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DAB8FAC-2974-44E7-921D-A462EB929F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32" r:id="rId1"/>
    <p:sldLayoutId id="2147484733" r:id="rId2"/>
    <p:sldLayoutId id="2147484734" r:id="rId3"/>
    <p:sldLayoutId id="2147484735" r:id="rId4"/>
    <p:sldLayoutId id="2147484736" r:id="rId5"/>
    <p:sldLayoutId id="2147484737" r:id="rId6"/>
    <p:sldLayoutId id="2147484738" r:id="rId7"/>
    <p:sldLayoutId id="2147484739" r:id="rId8"/>
    <p:sldLayoutId id="2147484740" r:id="rId9"/>
    <p:sldLayoutId id="2147484741" r:id="rId10"/>
    <p:sldLayoutId id="2147484742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2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3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6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57200" y="609600"/>
            <a:ext cx="8229600" cy="5791200"/>
          </a:xfrm>
          <a:prstGeom prst="rect">
            <a:avLst/>
          </a:prstGeom>
          <a:ln>
            <a:noFill/>
          </a:ln>
        </p:spPr>
        <p:txBody>
          <a:bodyPr anchor="t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ОТЧЕТ ГЛАВЫ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городского  поселения Кондинское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 результатах деятельности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381000" y="152400"/>
            <a:ext cx="8763000" cy="85725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Реализация  программных  мероприятий  по содействию  занятости  населения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Group 40"/>
          <p:cNvGraphicFramePr>
            <a:graphicFrameLocks/>
          </p:cNvGraphicFramePr>
          <p:nvPr/>
        </p:nvGraphicFramePr>
        <p:xfrm>
          <a:off x="152400" y="1219201"/>
          <a:ext cx="8839199" cy="5320824"/>
        </p:xfrm>
        <a:graphic>
          <a:graphicData uri="http://schemas.openxmlformats.org/drawingml/2006/table">
            <a:tbl>
              <a:tblPr>
                <a:effectLst>
                  <a:outerShdw blurRad="95000" rotWithShape="0">
                    <a:srgbClr val="000000"/>
                  </a:outerShdw>
                  <a:softEdge rad="12700"/>
                </a:effectLst>
                <a:tableStyleId>{69C7853C-536D-4A76-A0AE-DD22124D55A5}</a:tableStyleId>
              </a:tblPr>
              <a:tblGrid>
                <a:gridCol w="3895241"/>
                <a:gridCol w="1647986"/>
                <a:gridCol w="1647986"/>
                <a:gridCol w="1647986"/>
              </a:tblGrid>
              <a:tr h="638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Мероприятия</a:t>
                      </a:r>
                      <a:endParaRPr kumimoji="0" lang="ru-RU" sz="20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  <a:endParaRPr kumimoji="0" lang="ru-RU" sz="20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20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20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995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Трудоустроено на общественные работы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342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370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380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12520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Трудоустроено граждан испытывающих трудности в поиске работы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8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Трудоустроено выпускников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5618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 временно трудоустроено, чел.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78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431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510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8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Израсходовано на данные мероприятия , тыс.руб.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kern="12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9 558,2 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kern="12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8 520,6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kern="12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10 569,5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19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Трудоустройство безработных граждан в рамках программных мероприятий по содействию занятости населения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8600" y="1524000"/>
          <a:ext cx="8763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Виды предпринимательской деятельности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57200" y="1219200"/>
          <a:ext cx="82296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229600" cy="6858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Group 47"/>
          <p:cNvGraphicFramePr>
            <a:graphicFrameLocks noGrp="1"/>
          </p:cNvGraphicFramePr>
          <p:nvPr>
            <p:ph idx="4294967295"/>
          </p:nvPr>
        </p:nvGraphicFramePr>
        <p:xfrm>
          <a:off x="228602" y="762001"/>
          <a:ext cx="8610599" cy="586739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047846"/>
                <a:gridCol w="1083279"/>
                <a:gridCol w="1095895"/>
                <a:gridCol w="1095895"/>
                <a:gridCol w="1095895"/>
                <a:gridCol w="1039188"/>
                <a:gridCol w="1152601"/>
              </a:tblGrid>
              <a:tr h="7854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темп роста, %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</a:tr>
              <a:tr h="12920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Оборот розничной торговли, млн.руб.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114,5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122,1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154</a:t>
                      </a: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192,5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197,5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102,6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10317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Оборот общественного питания, млн.руб.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10,1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98,4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1143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Товарооборот на одного жителя, руб.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2 402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2 643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3 350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4 258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4 376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102,8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1615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Оборот общественного питания на одного жителя, руб.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224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98,7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85800"/>
          </a:xfrm>
        </p:spPr>
        <p:txBody>
          <a:bodyPr>
            <a:norm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Лесная промышленность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724" name="Object 5"/>
          <p:cNvGraphicFramePr>
            <a:graphicFrameLocks noGrp="1" noChangeAspect="1"/>
          </p:cNvGraphicFramePr>
          <p:nvPr/>
        </p:nvGraphicFramePr>
        <p:xfrm>
          <a:off x="1" y="914400"/>
          <a:ext cx="5410199" cy="5637213"/>
        </p:xfrm>
        <a:graphic>
          <a:graphicData uri="http://schemas.openxmlformats.org/presentationml/2006/ole">
            <p:oleObj spid="_x0000_s30724" name="Worksheet" r:id="rId3" imgW="3724343" imgH="3486150" progId="Excel.Sheet.8">
              <p:embed/>
            </p:oleObj>
          </a:graphicData>
        </a:graphic>
      </p:graphicFrame>
      <p:graphicFrame>
        <p:nvGraphicFramePr>
          <p:cNvPr id="30725" name="Object 6"/>
          <p:cNvGraphicFramePr>
            <a:graphicFrameLocks noGrp="1" noChangeAspect="1"/>
          </p:cNvGraphicFramePr>
          <p:nvPr/>
        </p:nvGraphicFramePr>
        <p:xfrm>
          <a:off x="4572001" y="763588"/>
          <a:ext cx="5486399" cy="5800725"/>
        </p:xfrm>
        <a:graphic>
          <a:graphicData uri="http://schemas.openxmlformats.org/presentationml/2006/ole">
            <p:oleObj spid="_x0000_s30725" name="Worksheet" r:id="rId4" imgW="3667057" imgH="352416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28600" y="152400"/>
            <a:ext cx="8686800" cy="6858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Пищевая промышленность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746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0" y="3028950"/>
          <a:ext cx="2371725" cy="1566863"/>
        </p:xfrm>
        <a:graphic>
          <a:graphicData uri="http://schemas.openxmlformats.org/presentationml/2006/ole">
            <p:oleObj spid="_x0000_s31746" r:id="rId3" imgW="2371550" imgH="1566808" progId="Excel.Sheet.8">
              <p:embed/>
            </p:oleObj>
          </a:graphicData>
        </a:graphic>
      </p:graphicFrame>
      <p:graphicFrame>
        <p:nvGraphicFramePr>
          <p:cNvPr id="6" name="Group 48"/>
          <p:cNvGraphicFramePr>
            <a:graphicFrameLocks noGrp="1"/>
          </p:cNvGraphicFramePr>
          <p:nvPr/>
        </p:nvGraphicFramePr>
        <p:xfrm>
          <a:off x="228599" y="762001"/>
          <a:ext cx="8686800" cy="589237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557722"/>
                <a:gridCol w="900078"/>
                <a:gridCol w="961801"/>
                <a:gridCol w="990600"/>
                <a:gridCol w="1143000"/>
                <a:gridCol w="1066800"/>
                <a:gridCol w="1066799"/>
              </a:tblGrid>
              <a:tr h="1205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</a:t>
                      </a: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продукции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(тонн)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(тонн)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(тонн)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 (тонн)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2014 (тонн)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темп роста, %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7108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Молоко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18,1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13,3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73,5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6647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Мясо в жив. весе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178,7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215,2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250,3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272,9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266,5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97,7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103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Хлеб и хлебобулочные изделия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237,6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240,1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224,8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210,3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206,1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98,0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731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Рыбопродукция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264,0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529,6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451,5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377,9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603,9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159,8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723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Заготовка дикоросов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3,5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45,6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13 раз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7979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Мясных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полуфабрикатов 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10,4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41,6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64,77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94,5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84,2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89,1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5000" y="228600"/>
            <a:ext cx="3121152" cy="2895600"/>
          </a:xfrm>
        </p:spPr>
        <p:txBody>
          <a:bodyPr>
            <a:norm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Сельское  хозяйство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Group 49"/>
          <p:cNvGraphicFramePr>
            <a:graphicFrameLocks noGrp="1"/>
          </p:cNvGraphicFramePr>
          <p:nvPr>
            <p:ph sz="half" idx="1"/>
          </p:nvPr>
        </p:nvGraphicFramePr>
        <p:xfrm>
          <a:off x="228600" y="381000"/>
          <a:ext cx="5181600" cy="297180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3000"/>
                <a:gridCol w="838200"/>
                <a:gridCol w="838200"/>
                <a:gridCol w="838200"/>
                <a:gridCol w="762000"/>
                <a:gridCol w="762000"/>
              </a:tblGrid>
              <a:tr h="5005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3749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КРС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437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Свиньи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817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864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1 119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1 337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6435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Овцы/ козы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4507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Лошади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564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Птица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771" name="Содержимое 5"/>
          <p:cNvGraphicFramePr>
            <a:graphicFrameLocks noGrp="1"/>
          </p:cNvGraphicFramePr>
          <p:nvPr/>
        </p:nvGraphicFramePr>
        <p:xfrm>
          <a:off x="4724400" y="3581400"/>
          <a:ext cx="4197350" cy="3019425"/>
        </p:xfrm>
        <a:graphic>
          <a:graphicData uri="http://schemas.openxmlformats.org/presentationml/2006/ole">
            <p:oleObj spid="_x0000_s32771" name="Worksheet" r:id="rId3" imgW="4000500" imgH="2866935" progId="Excel.Shee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Государственная поддержка сельхозпроизводителей в </a:t>
            </a: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sz="2800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81000" y="1371600"/>
          <a:ext cx="40386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343400" y="1143000"/>
          <a:ext cx="45720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152400" y="3886200"/>
          <a:ext cx="44196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4267200" y="3657600"/>
          <a:ext cx="47244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Жилищное  хозяйство</a:t>
            </a:r>
            <a:endParaRPr lang="ru-RU" sz="2800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2743200" cy="1219200"/>
          </a:xfrm>
        </p:spPr>
        <p:txBody>
          <a:bodyPr>
            <a:noAutofit/>
          </a:bodyPr>
          <a:lstStyle/>
          <a:p>
            <a:pPr algn="l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Введено в эксплуатацию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286000" y="457200"/>
          <a:ext cx="64770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1219200"/>
          </a:xfrm>
        </p:spPr>
        <p:txBody>
          <a:bodyPr>
            <a:noAutofit/>
          </a:bodyPr>
          <a:lstStyle/>
          <a:p>
            <a:pPr algn="ctr"/>
            <a:r>
              <a:rPr lang="ru-RU" sz="2600" b="1" cap="small" dirty="0" smtClean="0">
                <a:latin typeface="Times New Roman" pitchFamily="18" charset="0"/>
                <a:cs typeface="Times New Roman" pitchFamily="18" charset="0"/>
              </a:rPr>
              <a:t>Краткая  характеристика  социально-экономического  потенциала  муниципального образования  городское  поселение  Кондинское</a:t>
            </a:r>
            <a:endParaRPr lang="ru-RU" sz="2600" cap="sm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1752" y="1676400"/>
            <a:ext cx="8503920" cy="50292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Городское поселение Кондинское образовано в 1715 году.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 представительной власти – Совет депутатов городского поселения Кондинское (10 депутатов).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 исполнительной власти – администрация городского поселения Кондинское.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состав муниципального образования входит четыре населенных пункта: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- пгт. Кондинское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- д. Никулкино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- д. Старый Катыш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- д. Ильичевка.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Общая площадь муниципального образования – 18 269,5 га. Застроенной площади – 590 га.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Связь с районным центром осуществляется водным, воздушным и автомобильным (по зимнику-120 км) путем.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85800"/>
          </a:xfrm>
        </p:spPr>
        <p:txBody>
          <a:bodyPr>
            <a:no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муниципальных </a:t>
            </a: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программ </a:t>
            </a: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(7 </a:t>
            </a: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программ)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Group 45"/>
          <p:cNvGraphicFramePr>
            <a:graphicFrameLocks noGrp="1"/>
          </p:cNvGraphicFramePr>
          <p:nvPr>
            <p:ph idx="4294967295"/>
          </p:nvPr>
        </p:nvGraphicFramePr>
        <p:xfrm>
          <a:off x="228600" y="1066800"/>
          <a:ext cx="8610600" cy="548640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690258"/>
                <a:gridCol w="1998889"/>
                <a:gridCol w="1691367"/>
                <a:gridCol w="1230086"/>
              </a:tblGrid>
              <a:tr h="144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Источник финансирования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Плановые назначения,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тыс.руб.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r>
                        <a:rPr kumimoji="0" lang="ru-RU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</a:t>
                      </a: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1016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Бюджет автономного округа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349,7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349,7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1016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Бюджет района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1016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Бюджет поселения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15 233,2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14 970,4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9909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15 588,4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15 325,6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34400" cy="10668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Жилищно-коммунальное хозяйство </a:t>
            </a:r>
            <a:b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(уровень платы граждан за ЖКУ)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Group 163"/>
          <p:cNvGraphicFramePr>
            <a:graphicFrameLocks noGrp="1"/>
          </p:cNvGraphicFramePr>
          <p:nvPr/>
        </p:nvGraphicFramePr>
        <p:xfrm>
          <a:off x="228599" y="1295400"/>
          <a:ext cx="8686802" cy="525780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206957"/>
                <a:gridCol w="1325498"/>
                <a:gridCol w="1326599"/>
                <a:gridCol w="1275916"/>
                <a:gridCol w="1275916"/>
                <a:gridCol w="1275916"/>
              </a:tblGrid>
              <a:tr h="95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услуг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 год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2011 год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 год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 год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2014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8603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теплоснабжение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96,11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98,06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8603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водоснабжение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99,4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8603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вывоз ЖБО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8603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вывоз ТБО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89,3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74,2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72,3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  <a:tr h="8603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соц. наем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38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Бюджет городского поселения Кондинское на </a:t>
            </a: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3351" name="Group 103"/>
          <p:cNvGraphicFramePr>
            <a:graphicFrameLocks noGrp="1"/>
          </p:cNvGraphicFramePr>
          <p:nvPr>
            <p:ph idx="1"/>
          </p:nvPr>
        </p:nvGraphicFramePr>
        <p:xfrm>
          <a:off x="381001" y="1371600"/>
          <a:ext cx="8534399" cy="421053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523999"/>
                <a:gridCol w="2320324"/>
                <a:gridCol w="1845276"/>
                <a:gridCol w="1473200"/>
                <a:gridCol w="13716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 (тыс.руб.)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(тыс.руб.)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(тыс.руб.)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</a:tr>
              <a:tr h="100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бюджета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36 504,7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53 405,0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54 867,1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102,7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бюджета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36 504,7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57 312,7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56 650,6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98,8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</a:tr>
              <a:tr h="845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Дефицит/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профицит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0,0</a:t>
                      </a: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-3 907,7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-1 783,5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8382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Структура собственных доходов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81000" y="1066800"/>
          <a:ext cx="8458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9" name="Rectangle 2"/>
          <p:cNvSpPr>
            <a:spLocks noGrp="1"/>
          </p:cNvSpPr>
          <p:nvPr>
            <p:ph type="title"/>
          </p:nvPr>
        </p:nvSpPr>
        <p:spPr bwMode="auto">
          <a:xfrm>
            <a:off x="533400" y="152400"/>
            <a:ext cx="8229600" cy="685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Структура  расходов  бюджета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685800"/>
          <a:ext cx="8610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28600" y="228600"/>
            <a:ext cx="8686800" cy="838200"/>
          </a:xfrm>
          <a:prstGeom prst="rect">
            <a:avLst/>
          </a:prstGeo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Управление и структура муниципальной собственности </a:t>
            </a:r>
            <a:r>
              <a:rPr lang="ru-RU" sz="2000" b="1" cap="small" dirty="0" smtClean="0">
                <a:latin typeface="Times New Roman" pitchFamily="18" charset="0"/>
                <a:cs typeface="Times New Roman" pitchFamily="18" charset="0"/>
              </a:rPr>
              <a:t>(млн.руб.)</a:t>
            </a:r>
            <a:endParaRPr lang="ru-RU" sz="2800" b="1" cap="small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Group 45"/>
          <p:cNvGraphicFramePr>
            <a:graphicFrameLocks noGrp="1"/>
          </p:cNvGraphicFramePr>
          <p:nvPr>
            <p:ph idx="4294967295"/>
          </p:nvPr>
        </p:nvGraphicFramePr>
        <p:xfrm>
          <a:off x="228600" y="1219200"/>
          <a:ext cx="8686798" cy="533400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891092"/>
                <a:gridCol w="1210298"/>
                <a:gridCol w="1210298"/>
                <a:gridCol w="1210298"/>
                <a:gridCol w="1134656"/>
                <a:gridCol w="1134656"/>
                <a:gridCol w="895500"/>
              </a:tblGrid>
              <a:tr h="1014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Наименование 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2010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2011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2012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2013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2014</a:t>
                      </a:r>
                      <a:endParaRPr kumimoji="0" lang="ru-RU" sz="18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Отклонение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(+; -)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</a:tr>
              <a:tr h="4137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Жилой фонд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90,5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110,3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121,2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107,3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129,7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+22,4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714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Нежилой фонд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6,2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6,0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16,4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8,5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8,9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+0,4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4881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Сооружения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60,1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162,7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162,7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145,8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137,3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-8,5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5263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Транспорт 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5,0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6,7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8,7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5,2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-1,2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743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Машины и оборудование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7,9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9,2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5,6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4,9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-0,7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7163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Земельные участки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0,5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+0,1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7163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Итого 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161,8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293,6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318,2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24,6</a:t>
                      </a:r>
                    </a:p>
                  </a:txBody>
                  <a:tcPr marL="90000" marR="90000" marT="46800" marB="46800" anchor="ctr" horzOverflow="overflow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285,4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+12,5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/>
          </p:cNvSpPr>
          <p:nvPr>
            <p:ph type="title" idx="4294967295"/>
          </p:nvPr>
        </p:nvSpPr>
        <p:spPr bwMode="auto">
          <a:xfrm>
            <a:off x="304800" y="228600"/>
            <a:ext cx="8534400" cy="758825"/>
          </a:xfrm>
          <a:prstGeom prst="rect">
            <a:avLst/>
          </a:prstGeo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3200" b="1" cap="none" dirty="0" smtClean="0">
                <a:effectLst/>
              </a:rPr>
              <a:t/>
            </a:r>
            <a:br>
              <a:rPr lang="ru-RU" sz="3200" b="1" cap="none" dirty="0" smtClean="0">
                <a:effectLst/>
              </a:rPr>
            </a:br>
            <a:r>
              <a:rPr lang="ru-RU" sz="3100" b="1" cap="small" dirty="0" smtClean="0">
                <a:latin typeface="Times New Roman" pitchFamily="18" charset="0"/>
                <a:cs typeface="Times New Roman" pitchFamily="18" charset="0"/>
              </a:rPr>
              <a:t>Закупки товаров (работ, услуг) для нужд муниципального образования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3" y="1295400"/>
          <a:ext cx="8534398" cy="537377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91444"/>
                <a:gridCol w="610984"/>
                <a:gridCol w="635969"/>
                <a:gridCol w="762000"/>
                <a:gridCol w="914400"/>
                <a:gridCol w="990600"/>
                <a:gridCol w="914400"/>
                <a:gridCol w="838200"/>
                <a:gridCol w="762000"/>
                <a:gridCol w="914401"/>
              </a:tblGrid>
              <a:tr h="55083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Способ закупки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процедур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Цена муниципального контракта, тыс. руб.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Экономия бюджетных средств, тыс.руб.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62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Темп роста, %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роста, %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Темп роста %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4517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/>
                          <a:ea typeface="Times New Roman"/>
                          <a:cs typeface="Times New Roman"/>
                        </a:rPr>
                        <a:t>122</a:t>
                      </a: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Times New Roman"/>
                          <a:ea typeface="Times New Roman"/>
                          <a:cs typeface="Times New Roman"/>
                        </a:rPr>
                        <a:t>71,3</a:t>
                      </a:r>
                      <a:endParaRPr lang="ru-RU" sz="1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Times New Roman"/>
                          <a:ea typeface="Times New Roman"/>
                          <a:cs typeface="Times New Roman"/>
                        </a:rPr>
                        <a:t>14 358,4</a:t>
                      </a:r>
                      <a:endParaRPr lang="ru-RU" sz="1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>
                          <a:latin typeface="Times New Roman"/>
                          <a:ea typeface="Times New Roman"/>
                          <a:cs typeface="Times New Roman"/>
                        </a:rPr>
                        <a:t>14 012,1</a:t>
                      </a:r>
                      <a:endParaRPr lang="ru-RU" sz="1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/>
                          <a:ea typeface="Times New Roman"/>
                          <a:cs typeface="Times New Roman"/>
                        </a:rPr>
                        <a:t>97,6</a:t>
                      </a: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606,6</a:t>
                      </a: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/>
                          <a:ea typeface="Times New Roman"/>
                          <a:cs typeface="Times New Roman"/>
                        </a:rPr>
                        <a:t>436,5</a:t>
                      </a: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>
                          <a:latin typeface="Times New Roman"/>
                          <a:ea typeface="Times New Roman"/>
                          <a:cs typeface="Times New Roman"/>
                        </a:rPr>
                        <a:t>72,0</a:t>
                      </a: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6036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Открытые конкурсы</a:t>
                      </a: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</a:tr>
              <a:tr h="7329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Электронные аукционы</a:t>
                      </a: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116,7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6 884,8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9 248,3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134,3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606,6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436,5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indent="43180"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72,0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6096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Запрос котировок</a:t>
                      </a: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77,8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2 143,4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526,9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24,6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indent="-137160" algn="ctr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7329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Единственный поставщик</a:t>
                      </a: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2 266,1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2 519,3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111,2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7329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Закупки малого объема </a:t>
                      </a: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59,1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3 064,1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1 717,6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56,1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indent="-137160" algn="ctr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4"/>
          <p:cNvSpPr>
            <a:spLocks noGrp="1"/>
          </p:cNvSpPr>
          <p:nvPr>
            <p:ph type="title" idx="4294967295"/>
          </p:nvPr>
        </p:nvSpPr>
        <p:spPr bwMode="auto">
          <a:xfrm>
            <a:off x="0" y="228600"/>
            <a:ext cx="8534400" cy="758825"/>
          </a:xfrm>
          <a:prstGeom prst="rect">
            <a:avLst/>
          </a:prstGeo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Культурно –</a:t>
            </a:r>
            <a:r>
              <a:rPr lang="ru-RU" sz="2800" b="1" cap="small" dirty="0" err="1" smtClean="0">
                <a:latin typeface="Times New Roman" pitchFamily="18" charset="0"/>
                <a:cs typeface="Times New Roman" pitchFamily="18" charset="0"/>
              </a:rPr>
              <a:t>досуговая</a:t>
            </a:r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 деятельность  подведомственных учреждений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8600" y="1047870"/>
          <a:ext cx="8686800" cy="546421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200586"/>
                <a:gridCol w="849167"/>
                <a:gridCol w="903247"/>
                <a:gridCol w="838200"/>
                <a:gridCol w="838200"/>
                <a:gridCol w="938991"/>
                <a:gridCol w="1118409"/>
              </a:tblGrid>
              <a:tr h="8458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Наименование показателя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2010 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год </a:t>
                      </a: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2011 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2012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2013 год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2014 год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Темп 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изменения, %</a:t>
                      </a: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</a:tr>
              <a:tr h="10765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Объем 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финансирования отрасли «Культура» (в расчете на 1 жителя),  руб.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1 847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2 196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2 376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2 750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1 509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115,7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11409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Обеспеченность 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местами в учреждениях, 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культурно - досугового 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типа мест на 1000 чел.  населения  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45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13526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Количество 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мероприятий проведенных учреждениями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       из них на платной основе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49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80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76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103,7</a:t>
                      </a: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раза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  <a:tr h="10292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Количество зрителей, чел.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27 385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18 411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8 045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11 899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14 945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125,6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4"/>
          <p:cNvSpPr>
            <a:spLocks noGrp="1"/>
          </p:cNvSpPr>
          <p:nvPr>
            <p:ph type="title"/>
          </p:nvPr>
        </p:nvSpPr>
        <p:spPr bwMode="auto">
          <a:xfrm>
            <a:off x="228600" y="1"/>
            <a:ext cx="8686800" cy="1142999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 рамках благоустройства городского поселения Кондинское в 2014 году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800" b="1" cap="none" dirty="0" smtClean="0"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486400"/>
          </a:xfrm>
        </p:spPr>
        <p:txBody>
          <a:bodyPr/>
          <a:lstStyle/>
          <a:p>
            <a:r>
              <a:rPr lang="ru-RU" sz="2200" dirty="0" smtClean="0"/>
              <a:t>проведены работы по восстановлению профиля </a:t>
            </a:r>
            <a:r>
              <a:rPr lang="ru-RU" sz="2200" dirty="0" err="1" smtClean="0"/>
              <a:t>внутрипоселковой</a:t>
            </a:r>
            <a:r>
              <a:rPr lang="ru-RU" sz="2200" dirty="0" smtClean="0"/>
              <a:t> дороги с отсыпкой гравием по </a:t>
            </a:r>
            <a:r>
              <a:rPr lang="ru-RU" sz="2200" dirty="0" smtClean="0"/>
              <a:t>ул.Ленина</a:t>
            </a:r>
          </a:p>
          <a:p>
            <a:r>
              <a:rPr lang="ru-RU" sz="2200" dirty="0" smtClean="0"/>
              <a:t>проведены работы по устройству тротуаров из брусчатки (303,4 м.кв</a:t>
            </a:r>
            <a:r>
              <a:rPr lang="ru-RU" sz="2200" dirty="0" smtClean="0"/>
              <a:t>.)</a:t>
            </a:r>
          </a:p>
          <a:p>
            <a:r>
              <a:rPr lang="ru-RU" sz="2200" dirty="0" smtClean="0"/>
              <a:t>проведены работы по устройству деревянных тротуаров </a:t>
            </a:r>
            <a:r>
              <a:rPr lang="ru-RU" sz="2200" dirty="0" smtClean="0"/>
              <a:t>(</a:t>
            </a:r>
            <a:r>
              <a:rPr lang="ru-RU" sz="2200" dirty="0" smtClean="0"/>
              <a:t>430 м.кв</a:t>
            </a:r>
            <a:r>
              <a:rPr lang="ru-RU" sz="2200" dirty="0" smtClean="0"/>
              <a:t>.)</a:t>
            </a:r>
          </a:p>
          <a:p>
            <a:r>
              <a:rPr lang="ru-RU" sz="2200" dirty="0" smtClean="0"/>
              <a:t>приобретено </a:t>
            </a:r>
            <a:r>
              <a:rPr lang="ru-RU" sz="2200" dirty="0" smtClean="0"/>
              <a:t>и установлено 54 дорожных </a:t>
            </a:r>
            <a:r>
              <a:rPr lang="ru-RU" sz="2200" dirty="0" smtClean="0"/>
              <a:t>знака, </a:t>
            </a:r>
            <a:r>
              <a:rPr lang="ru-RU" sz="2200" dirty="0" smtClean="0"/>
              <a:t>обустроены ограждения перильного типа вдоль </a:t>
            </a:r>
            <a:r>
              <a:rPr lang="ru-RU" sz="2200" dirty="0" smtClean="0"/>
              <a:t>школы</a:t>
            </a:r>
            <a:endParaRPr lang="ru-RU" sz="2200" dirty="0" smtClean="0"/>
          </a:p>
          <a:p>
            <a:r>
              <a:rPr lang="ru-RU" sz="2200" dirty="0" smtClean="0"/>
              <a:t>изготовлено </a:t>
            </a:r>
            <a:r>
              <a:rPr lang="ru-RU" sz="2200" dirty="0" smtClean="0"/>
              <a:t>и установлено 4 автобусных </a:t>
            </a:r>
            <a:r>
              <a:rPr lang="ru-RU" sz="2200" dirty="0" smtClean="0"/>
              <a:t>остановки</a:t>
            </a:r>
          </a:p>
          <a:p>
            <a:r>
              <a:rPr lang="ru-RU" sz="2200" dirty="0" smtClean="0"/>
              <a:t>проведены работы по ограждению кладбища протяженностью 140 м.п</a:t>
            </a:r>
            <a:r>
              <a:rPr lang="ru-RU" sz="2200" dirty="0" smtClean="0"/>
              <a:t>.</a:t>
            </a:r>
          </a:p>
          <a:p>
            <a:r>
              <a:rPr lang="ru-RU" sz="2200" dirty="0" smtClean="0"/>
              <a:t>проведены работы по уборке сухостойных деревьев в количестве 10 </a:t>
            </a:r>
            <a:r>
              <a:rPr lang="ru-RU" sz="2200" dirty="0" smtClean="0"/>
              <a:t>тополей</a:t>
            </a:r>
          </a:p>
          <a:p>
            <a:r>
              <a:rPr lang="ru-RU" sz="2200" dirty="0" smtClean="0"/>
              <a:t>проведены работы по сносу ветхого строения</a:t>
            </a:r>
          </a:p>
          <a:p>
            <a:r>
              <a:rPr lang="ru-RU" sz="2200" dirty="0" smtClean="0"/>
              <a:t>приобретена </a:t>
            </a:r>
            <a:r>
              <a:rPr lang="ru-RU" sz="2200" dirty="0" smtClean="0"/>
              <a:t>и обустроена </a:t>
            </a:r>
            <a:r>
              <a:rPr lang="ru-RU" sz="2200" dirty="0" smtClean="0"/>
              <a:t>детская </a:t>
            </a:r>
            <a:r>
              <a:rPr lang="ru-RU" sz="2200" dirty="0" smtClean="0"/>
              <a:t>спортивная игровая площадка по ул. </a:t>
            </a:r>
            <a:r>
              <a:rPr lang="ru-RU" sz="2200" dirty="0" smtClean="0"/>
              <a:t>Ленина</a:t>
            </a:r>
          </a:p>
          <a:p>
            <a:r>
              <a:rPr lang="ru-RU" sz="2200" dirty="0" smtClean="0"/>
              <a:t>обустроен поселковый пляж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9" y="2057400"/>
            <a:ext cx="8763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СПАСИБО ЗА ВНИМАНИЕ!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100" b="1" cap="small" dirty="0" smtClean="0">
                <a:latin typeface="Times New Roman" pitchFamily="18" charset="0"/>
                <a:cs typeface="Times New Roman" pitchFamily="18" charset="0"/>
              </a:rPr>
              <a:t>Основные  виды  деятельности  населения</a:t>
            </a:r>
            <a:endParaRPr lang="ru-RU" sz="31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Демографическая ситуация</a:t>
            </a:r>
            <a:endParaRPr lang="ru-RU" sz="2800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301625" y="1371600"/>
          <a:ext cx="3660775" cy="4681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4038600" y="3773510"/>
          <a:ext cx="4876800" cy="2703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038600" y="1371600"/>
          <a:ext cx="48768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48400" y="609600"/>
            <a:ext cx="25908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браков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 разводов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609600" y="685801"/>
          <a:ext cx="60198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600" y="2133600"/>
            <a:ext cx="2819400" cy="1828800"/>
          </a:xfrm>
        </p:spPr>
        <p:txBody>
          <a:bodyPr>
            <a:normAutofit/>
          </a:bodyPr>
          <a:lstStyle/>
          <a:p>
            <a:pPr algn="ctr"/>
            <a:r>
              <a:rPr lang="ru-RU" sz="3600" b="1" cap="small" dirty="0" smtClean="0">
                <a:latin typeface="Times New Roman" pitchFamily="18" charset="0"/>
                <a:cs typeface="Times New Roman" pitchFamily="18" charset="0"/>
              </a:rPr>
              <a:t>Возрастной состав населения</a:t>
            </a:r>
            <a:endParaRPr lang="ru-RU" sz="36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743200" y="304800"/>
          <a:ext cx="62484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Денежные доходы населения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609600"/>
          </a:xfrm>
        </p:spPr>
        <p:txBody>
          <a:bodyPr>
            <a:norm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Труд  и занятость</a:t>
            </a:r>
            <a:endParaRPr lang="ru-RU" sz="2800" b="1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8601" y="1066800"/>
          <a:ext cx="8577262" cy="5333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cap="small" dirty="0" smtClean="0">
                <a:latin typeface="Times New Roman" pitchFamily="18" charset="0"/>
                <a:cs typeface="Times New Roman" pitchFamily="18" charset="0"/>
              </a:rPr>
              <a:t>Уровень регистрируемой безработицы  </a:t>
            </a:r>
            <a:r>
              <a:rPr lang="ru-RU" sz="2800" cap="small" dirty="0" smtClean="0">
                <a:latin typeface="Times New Roman" pitchFamily="18" charset="0"/>
                <a:cs typeface="Times New Roman" pitchFamily="18" charset="0"/>
              </a:rPr>
              <a:t>01.01.2015</a:t>
            </a:r>
            <a:endParaRPr lang="ru-RU" sz="2800" cap="sm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33400" y="1295400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niebieska kostka">
  <a:themeElements>
    <a:clrScheme name="Тема Office 2">
      <a:dk1>
        <a:srgbClr val="000000"/>
      </a:dk1>
      <a:lt1>
        <a:srgbClr val="00CCFF"/>
      </a:lt1>
      <a:dk2>
        <a:srgbClr val="000000"/>
      </a:dk2>
      <a:lt2>
        <a:srgbClr val="CCCCCC"/>
      </a:lt2>
      <a:accent1>
        <a:srgbClr val="038A00"/>
      </a:accent1>
      <a:accent2>
        <a:srgbClr val="20579F"/>
      </a:accent2>
      <a:accent3>
        <a:srgbClr val="AAE2FF"/>
      </a:accent3>
      <a:accent4>
        <a:srgbClr val="000000"/>
      </a:accent4>
      <a:accent5>
        <a:srgbClr val="AAC4AA"/>
      </a:accent5>
      <a:accent6>
        <a:srgbClr val="1C4E90"/>
      </a:accent6>
      <a:hlink>
        <a:srgbClr val="757500"/>
      </a:hlink>
      <a:folHlink>
        <a:srgbClr val="005C73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087A8"/>
        </a:accent1>
        <a:accent2>
          <a:srgbClr val="1B6070"/>
        </a:accent2>
        <a:accent3>
          <a:srgbClr val="AAE2FF"/>
        </a:accent3>
        <a:accent4>
          <a:srgbClr val="000000"/>
        </a:accent4>
        <a:accent5>
          <a:srgbClr val="AAC3D1"/>
        </a:accent5>
        <a:accent6>
          <a:srgbClr val="175665"/>
        </a:accent6>
        <a:hlink>
          <a:srgbClr val="30798A"/>
        </a:hlink>
        <a:folHlink>
          <a:srgbClr val="004E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38A00"/>
        </a:accent1>
        <a:accent2>
          <a:srgbClr val="20579F"/>
        </a:accent2>
        <a:accent3>
          <a:srgbClr val="AAE2FF"/>
        </a:accent3>
        <a:accent4>
          <a:srgbClr val="000000"/>
        </a:accent4>
        <a:accent5>
          <a:srgbClr val="AAC4AA"/>
        </a:accent5>
        <a:accent6>
          <a:srgbClr val="1C4E90"/>
        </a:accent6>
        <a:hlink>
          <a:srgbClr val="757500"/>
        </a:hlink>
        <a:folHlink>
          <a:srgbClr val="005C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873637"/>
        </a:accent1>
        <a:accent2>
          <a:srgbClr val="8A5B15"/>
        </a:accent2>
        <a:accent3>
          <a:srgbClr val="AAE2FF"/>
        </a:accent3>
        <a:accent4>
          <a:srgbClr val="000000"/>
        </a:accent4>
        <a:accent5>
          <a:srgbClr val="C3AEAE"/>
        </a:accent5>
        <a:accent6>
          <a:srgbClr val="7D5212"/>
        </a:accent6>
        <a:hlink>
          <a:srgbClr val="005A7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05A70"/>
        </a:accent1>
        <a:accent2>
          <a:srgbClr val="8A4D28"/>
        </a:accent2>
        <a:accent3>
          <a:srgbClr val="AAE2FF"/>
        </a:accent3>
        <a:accent4>
          <a:srgbClr val="000000"/>
        </a:accent4>
        <a:accent5>
          <a:srgbClr val="AAB5BB"/>
        </a:accent5>
        <a:accent6>
          <a:srgbClr val="7D4523"/>
        </a:accent6>
        <a:hlink>
          <a:srgbClr val="68407D"/>
        </a:hlink>
        <a:folHlink>
          <a:srgbClr val="6666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87A8"/>
        </a:accent1>
        <a:accent2>
          <a:srgbClr val="1B6070"/>
        </a:accent2>
        <a:accent3>
          <a:srgbClr val="FFFFFF"/>
        </a:accent3>
        <a:accent4>
          <a:srgbClr val="000000"/>
        </a:accent4>
        <a:accent5>
          <a:srgbClr val="AAC3D1"/>
        </a:accent5>
        <a:accent6>
          <a:srgbClr val="175665"/>
        </a:accent6>
        <a:hlink>
          <a:srgbClr val="30798A"/>
        </a:hlink>
        <a:folHlink>
          <a:srgbClr val="004E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38A00"/>
        </a:accent1>
        <a:accent2>
          <a:srgbClr val="20579F"/>
        </a:accent2>
        <a:accent3>
          <a:srgbClr val="FFFFFF"/>
        </a:accent3>
        <a:accent4>
          <a:srgbClr val="000000"/>
        </a:accent4>
        <a:accent5>
          <a:srgbClr val="AAC4AA"/>
        </a:accent5>
        <a:accent6>
          <a:srgbClr val="1C4E90"/>
        </a:accent6>
        <a:hlink>
          <a:srgbClr val="757500"/>
        </a:hlink>
        <a:folHlink>
          <a:srgbClr val="005C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73637"/>
        </a:accent1>
        <a:accent2>
          <a:srgbClr val="8A5B15"/>
        </a:accent2>
        <a:accent3>
          <a:srgbClr val="FFFFFF"/>
        </a:accent3>
        <a:accent4>
          <a:srgbClr val="000000"/>
        </a:accent4>
        <a:accent5>
          <a:srgbClr val="C3AEAE"/>
        </a:accent5>
        <a:accent6>
          <a:srgbClr val="7D5212"/>
        </a:accent6>
        <a:hlink>
          <a:srgbClr val="005A7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5A70"/>
        </a:accent1>
        <a:accent2>
          <a:srgbClr val="8A4D28"/>
        </a:accent2>
        <a:accent3>
          <a:srgbClr val="FFFFFF"/>
        </a:accent3>
        <a:accent4>
          <a:srgbClr val="000000"/>
        </a:accent4>
        <a:accent5>
          <a:srgbClr val="AAB5BB"/>
        </a:accent5>
        <a:accent6>
          <a:srgbClr val="7D4523"/>
        </a:accent6>
        <a:hlink>
          <a:srgbClr val="68407D"/>
        </a:hlink>
        <a:folHlink>
          <a:srgbClr val="66660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00CCFF"/>
      </a:lt1>
      <a:dk2>
        <a:srgbClr val="000000"/>
      </a:dk2>
      <a:lt2>
        <a:srgbClr val="CCCCCC"/>
      </a:lt2>
      <a:accent1>
        <a:srgbClr val="038A00"/>
      </a:accent1>
      <a:accent2>
        <a:srgbClr val="20579F"/>
      </a:accent2>
      <a:accent3>
        <a:srgbClr val="AAE2FF"/>
      </a:accent3>
      <a:accent4>
        <a:srgbClr val="000000"/>
      </a:accent4>
      <a:accent5>
        <a:srgbClr val="AAC4AA"/>
      </a:accent5>
      <a:accent6>
        <a:srgbClr val="1C4E90"/>
      </a:accent6>
      <a:hlink>
        <a:srgbClr val="757500"/>
      </a:hlink>
      <a:folHlink>
        <a:srgbClr val="005C73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087A8"/>
        </a:accent1>
        <a:accent2>
          <a:srgbClr val="1B6070"/>
        </a:accent2>
        <a:accent3>
          <a:srgbClr val="AAE2FF"/>
        </a:accent3>
        <a:accent4>
          <a:srgbClr val="000000"/>
        </a:accent4>
        <a:accent5>
          <a:srgbClr val="AAC3D1"/>
        </a:accent5>
        <a:accent6>
          <a:srgbClr val="175665"/>
        </a:accent6>
        <a:hlink>
          <a:srgbClr val="30798A"/>
        </a:hlink>
        <a:folHlink>
          <a:srgbClr val="004E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38A00"/>
        </a:accent1>
        <a:accent2>
          <a:srgbClr val="20579F"/>
        </a:accent2>
        <a:accent3>
          <a:srgbClr val="AAE2FF"/>
        </a:accent3>
        <a:accent4>
          <a:srgbClr val="000000"/>
        </a:accent4>
        <a:accent5>
          <a:srgbClr val="AAC4AA"/>
        </a:accent5>
        <a:accent6>
          <a:srgbClr val="1C4E90"/>
        </a:accent6>
        <a:hlink>
          <a:srgbClr val="757500"/>
        </a:hlink>
        <a:folHlink>
          <a:srgbClr val="005C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873637"/>
        </a:accent1>
        <a:accent2>
          <a:srgbClr val="8A5B15"/>
        </a:accent2>
        <a:accent3>
          <a:srgbClr val="AAE2FF"/>
        </a:accent3>
        <a:accent4>
          <a:srgbClr val="000000"/>
        </a:accent4>
        <a:accent5>
          <a:srgbClr val="C3AEAE"/>
        </a:accent5>
        <a:accent6>
          <a:srgbClr val="7D5212"/>
        </a:accent6>
        <a:hlink>
          <a:srgbClr val="005A7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05A70"/>
        </a:accent1>
        <a:accent2>
          <a:srgbClr val="8A4D28"/>
        </a:accent2>
        <a:accent3>
          <a:srgbClr val="AAE2FF"/>
        </a:accent3>
        <a:accent4>
          <a:srgbClr val="000000"/>
        </a:accent4>
        <a:accent5>
          <a:srgbClr val="AAB5BB"/>
        </a:accent5>
        <a:accent6>
          <a:srgbClr val="7D4523"/>
        </a:accent6>
        <a:hlink>
          <a:srgbClr val="68407D"/>
        </a:hlink>
        <a:folHlink>
          <a:srgbClr val="6666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87A8"/>
        </a:accent1>
        <a:accent2>
          <a:srgbClr val="1B6070"/>
        </a:accent2>
        <a:accent3>
          <a:srgbClr val="FFFFFF"/>
        </a:accent3>
        <a:accent4>
          <a:srgbClr val="000000"/>
        </a:accent4>
        <a:accent5>
          <a:srgbClr val="AAC3D1"/>
        </a:accent5>
        <a:accent6>
          <a:srgbClr val="175665"/>
        </a:accent6>
        <a:hlink>
          <a:srgbClr val="30798A"/>
        </a:hlink>
        <a:folHlink>
          <a:srgbClr val="004E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38A00"/>
        </a:accent1>
        <a:accent2>
          <a:srgbClr val="20579F"/>
        </a:accent2>
        <a:accent3>
          <a:srgbClr val="FFFFFF"/>
        </a:accent3>
        <a:accent4>
          <a:srgbClr val="000000"/>
        </a:accent4>
        <a:accent5>
          <a:srgbClr val="AAC4AA"/>
        </a:accent5>
        <a:accent6>
          <a:srgbClr val="1C4E90"/>
        </a:accent6>
        <a:hlink>
          <a:srgbClr val="757500"/>
        </a:hlink>
        <a:folHlink>
          <a:srgbClr val="005C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73637"/>
        </a:accent1>
        <a:accent2>
          <a:srgbClr val="8A5B15"/>
        </a:accent2>
        <a:accent3>
          <a:srgbClr val="FFFFFF"/>
        </a:accent3>
        <a:accent4>
          <a:srgbClr val="000000"/>
        </a:accent4>
        <a:accent5>
          <a:srgbClr val="C3AEAE"/>
        </a:accent5>
        <a:accent6>
          <a:srgbClr val="7D5212"/>
        </a:accent6>
        <a:hlink>
          <a:srgbClr val="005A7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5A70"/>
        </a:accent1>
        <a:accent2>
          <a:srgbClr val="8A4D28"/>
        </a:accent2>
        <a:accent3>
          <a:srgbClr val="FFFFFF"/>
        </a:accent3>
        <a:accent4>
          <a:srgbClr val="000000"/>
        </a:accent4>
        <a:accent5>
          <a:srgbClr val="AAB5BB"/>
        </a:accent5>
        <a:accent6>
          <a:srgbClr val="7D4523"/>
        </a:accent6>
        <a:hlink>
          <a:srgbClr val="68407D"/>
        </a:hlink>
        <a:folHlink>
          <a:srgbClr val="66660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29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09</Template>
  <TotalTime>7044</TotalTime>
  <Words>1139</Words>
  <Application>Microsoft Office PowerPoint</Application>
  <PresentationFormat>Экран (4:3)</PresentationFormat>
  <Paragraphs>562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niebieska kostka</vt:lpstr>
      <vt:lpstr>1_Default Design</vt:lpstr>
      <vt:lpstr>129</vt:lpstr>
      <vt:lpstr>Worksheet</vt:lpstr>
      <vt:lpstr>Лист Microsoft Office Excel 97-2003</vt:lpstr>
      <vt:lpstr>  ОТЧЕТ ГЛАВЫ  городского  поселения Кондинское о результатах деятельности  за 2014 год</vt:lpstr>
      <vt:lpstr>Краткая  характеристика  социально-экономического  потенциала  муниципального образования  городское  поселение  Кондинское</vt:lpstr>
      <vt:lpstr> Основные  виды  деятельности  населения</vt:lpstr>
      <vt:lpstr>Демографическая ситуация</vt:lpstr>
      <vt:lpstr>Динамика браков  и разводов</vt:lpstr>
      <vt:lpstr>Возрастной состав населения</vt:lpstr>
      <vt:lpstr>Денежные доходы населения</vt:lpstr>
      <vt:lpstr>Труд  и занятость</vt:lpstr>
      <vt:lpstr>Уровень регистрируемой безработицы  01.01.2015</vt:lpstr>
      <vt:lpstr>Реализация  программных  мероприятий  по содействию  занятости  населения</vt:lpstr>
      <vt:lpstr>Трудоустройство безработных граждан в рамках программных мероприятий по содействию занятости населения </vt:lpstr>
      <vt:lpstr>Виды предпринимательской деятельности</vt:lpstr>
      <vt:lpstr>Потребительский рынок</vt:lpstr>
      <vt:lpstr>Лесная промышленность</vt:lpstr>
      <vt:lpstr>Пищевая промышленность</vt:lpstr>
      <vt:lpstr>Сельское  хозяйство</vt:lpstr>
      <vt:lpstr>Государственная поддержка сельхозпроизводителей в 2014 году</vt:lpstr>
      <vt:lpstr>Жилищное  хозяйство</vt:lpstr>
      <vt:lpstr>Введено в эксплуатацию</vt:lpstr>
      <vt:lpstr>Реализация муниципальных программ  (7 программ)</vt:lpstr>
      <vt:lpstr>Жилищно-коммунальное хозяйство  (уровень платы граждан за ЖКУ)</vt:lpstr>
      <vt:lpstr>Бюджет городского поселения Кондинское на 2014 год</vt:lpstr>
      <vt:lpstr>Структура собственных доходов</vt:lpstr>
      <vt:lpstr>Структура  расходов  бюджета</vt:lpstr>
      <vt:lpstr>Управление и структура муниципальной собственности (млн.руб.)</vt:lpstr>
      <vt:lpstr> Закупки товаров (работ, услуг) для нужд муниципального образования</vt:lpstr>
      <vt:lpstr>Культурно –досуговая деятельность  подведомственных учреждений</vt:lpstr>
      <vt:lpstr>В рамках благоустройства городского поселения Кондинское в 2014 году: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Comp</dc:creator>
  <cp:lastModifiedBy>Брусницина Наталья</cp:lastModifiedBy>
  <cp:revision>615</cp:revision>
  <cp:lastPrinted>1601-01-01T00:00:00Z</cp:lastPrinted>
  <dcterms:created xsi:type="dcterms:W3CDTF">1601-01-01T00:00:00Z</dcterms:created>
  <dcterms:modified xsi:type="dcterms:W3CDTF">2015-03-20T11:52:27Z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