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312" r:id="rId3"/>
    <p:sldId id="293" r:id="rId4"/>
    <p:sldId id="313" r:id="rId5"/>
    <p:sldId id="294" r:id="rId6"/>
    <p:sldId id="296" r:id="rId7"/>
    <p:sldId id="301" r:id="rId8"/>
    <p:sldId id="299" r:id="rId9"/>
    <p:sldId id="303" r:id="rId10"/>
    <p:sldId id="302" r:id="rId11"/>
    <p:sldId id="305" r:id="rId12"/>
    <p:sldId id="310" r:id="rId13"/>
    <p:sldId id="289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EE92E1"/>
    <a:srgbClr val="FF33CC"/>
    <a:srgbClr val="FF66CC"/>
    <a:srgbClr val="49ED74"/>
    <a:srgbClr val="3427D9"/>
    <a:srgbClr val="660066"/>
    <a:srgbClr val="66FFCC"/>
    <a:srgbClr val="00CC0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7" autoAdjust="0"/>
  </p:normalViewPr>
  <p:slideViewPr>
    <p:cSldViewPr>
      <p:cViewPr>
        <p:scale>
          <a:sx n="70" d="100"/>
          <a:sy n="70" d="100"/>
        </p:scale>
        <p:origin x="-1080" y="-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52854330708659"/>
          <c:y val="2.0982788166698841E-2"/>
          <c:w val="0.88621372729815784"/>
          <c:h val="0.6800955116029947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rgbClr val="FF33CC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4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Санкт-Петербург</c:v>
                </c:pt>
                <c:pt idx="1">
                  <c:v>Белгородская область</c:v>
                </c:pt>
                <c:pt idx="2">
                  <c:v>Курская область</c:v>
                </c:pt>
                <c:pt idx="3">
                  <c:v>Ростовская область</c:v>
                </c:pt>
                <c:pt idx="4">
                  <c:v>ХМАО - Югра</c:v>
                </c:pt>
                <c:pt idx="5">
                  <c:v>ЯНАО</c:v>
                </c:pt>
                <c:pt idx="6">
                  <c:v>Свердловская область</c:v>
                </c:pt>
                <c:pt idx="7">
                  <c:v>Челябинская область</c:v>
                </c:pt>
                <c:pt idx="8">
                  <c:v>Тюменская область</c:v>
                </c:pt>
                <c:pt idx="9">
                  <c:v>Курганская область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36.1</c:v>
                </c:pt>
                <c:pt idx="1">
                  <c:v>35.700000000000003</c:v>
                </c:pt>
                <c:pt idx="2">
                  <c:v>33.1</c:v>
                </c:pt>
                <c:pt idx="3">
                  <c:v>32.4</c:v>
                </c:pt>
                <c:pt idx="4">
                  <c:v>32.299999999999997</c:v>
                </c:pt>
                <c:pt idx="5">
                  <c:v>32</c:v>
                </c:pt>
                <c:pt idx="6">
                  <c:v>25</c:v>
                </c:pt>
                <c:pt idx="7">
                  <c:v>24</c:v>
                </c:pt>
                <c:pt idx="8">
                  <c:v>22.2</c:v>
                </c:pt>
                <c:pt idx="9">
                  <c:v>21.3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891328"/>
        <c:axId val="105892864"/>
        <c:axId val="105846976"/>
      </c:bar3DChart>
      <c:catAx>
        <c:axId val="105891328"/>
        <c:scaling>
          <c:orientation val="minMax"/>
        </c:scaling>
        <c:delete val="0"/>
        <c:axPos val="b"/>
        <c:majorTickMark val="out"/>
        <c:minorTickMark val="none"/>
        <c:tickLblPos val="nextTo"/>
        <c:crossAx val="105892864"/>
        <c:crosses val="autoZero"/>
        <c:auto val="1"/>
        <c:lblAlgn val="ctr"/>
        <c:lblOffset val="100"/>
        <c:noMultiLvlLbl val="0"/>
      </c:catAx>
      <c:valAx>
        <c:axId val="10589286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05891328"/>
        <c:crosses val="autoZero"/>
        <c:crossBetween val="between"/>
        <c:majorUnit val="10"/>
      </c:valAx>
      <c:serAx>
        <c:axId val="105846976"/>
        <c:scaling>
          <c:orientation val="minMax"/>
        </c:scaling>
        <c:delete val="1"/>
        <c:axPos val="b"/>
        <c:majorTickMark val="out"/>
        <c:minorTickMark val="none"/>
        <c:tickLblPos val="nextTo"/>
        <c:crossAx val="10589286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группе инвалидности</a:t>
            </a:r>
          </a:p>
        </c:rich>
      </c:tx>
      <c:layout>
        <c:manualLayout>
          <c:xMode val="edge"/>
          <c:yMode val="edge"/>
          <c:x val="1.4721884254264158E-3"/>
          <c:y val="3.6546373463073982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514144892991702E-2"/>
          <c:y val="0.11147040425459975"/>
          <c:w val="0.70303299633374072"/>
          <c:h val="0.618738618414379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группе инвалидности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Pt>
            <c:idx val="2"/>
            <c:bubble3D val="0"/>
            <c:spPr>
              <a:solidFill>
                <a:srgbClr val="CC66FF"/>
              </a:solidFill>
            </c:spPr>
          </c:dPt>
          <c:dLbls>
            <c:dLbl>
              <c:idx val="0"/>
              <c:layout>
                <c:manualLayout>
                  <c:x val="6.1706106728881993E-2"/>
                  <c:y val="3.119746182741114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788925716072711"/>
                  <c:y val="-0.2083741974711373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7519750891876216E-2"/>
                  <c:y val="2.518525700024754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I группа </c:v>
                </c:pt>
                <c:pt idx="1">
                  <c:v>II группа </c:v>
                </c:pt>
                <c:pt idx="2">
                  <c:v>III группа </c:v>
                </c:pt>
                <c:pt idx="3">
                  <c:v>ребенок-инвалид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</c:v>
                </c:pt>
                <c:pt idx="1">
                  <c:v>644</c:v>
                </c:pt>
                <c:pt idx="2">
                  <c:v>1111</c:v>
                </c:pt>
                <c:pt idx="3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1.5643968851945744E-2"/>
          <c:y val="0.69824639049767412"/>
          <c:w val="0.97007024472028369"/>
          <c:h val="0.20358728257246789"/>
        </c:manualLayout>
      </c:layout>
      <c:overlay val="0"/>
      <c:txPr>
        <a:bodyPr/>
        <a:lstStyle/>
        <a:p>
          <a:pPr>
            <a:defRPr sz="16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cmpd="dbl"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виду нарушений функций и заболевания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7.0367686418680783E-2"/>
          <c:y val="2.287586899031859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79782223313835"/>
          <c:y val="0.17235139491838433"/>
          <c:w val="0.58975769545014811"/>
          <c:h val="0.516832511272332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виду нарушений функций и заболевания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Pt>
            <c:idx val="3"/>
            <c:bubble3D val="0"/>
            <c:spPr>
              <a:solidFill>
                <a:srgbClr val="FF3399"/>
              </a:solidFill>
            </c:spPr>
          </c:dPt>
          <c:dLbls>
            <c:dLbl>
              <c:idx val="0"/>
              <c:layout>
                <c:manualLayout>
                  <c:x val="-0.10835158721008918"/>
                  <c:y val="-9.619476242681633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9791352548129607E-3"/>
                  <c:y val="-4.567128216844026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1733671343334957"/>
                  <c:y val="-0.1105948919721708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2636190675783499"/>
                  <c:y val="-8.35467563849042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заболевания органов зрения</c:v>
                </c:pt>
                <c:pt idx="1">
                  <c:v>заболевания органов слуха</c:v>
                </c:pt>
                <c:pt idx="2">
                  <c:v>с нарушением функций опорно-двигательной системы</c:v>
                </c:pt>
                <c:pt idx="3">
                  <c:v>с ментальным расстройством</c:v>
                </c:pt>
                <c:pt idx="4">
                  <c:v>вследствие иных заболеваний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41</c:v>
                </c:pt>
                <c:pt idx="1">
                  <c:v>35</c:v>
                </c:pt>
                <c:pt idx="2">
                  <c:v>138</c:v>
                </c:pt>
                <c:pt idx="3">
                  <c:v>110</c:v>
                </c:pt>
                <c:pt idx="4">
                  <c:v>423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0.60414618501508222"/>
          <c:w val="0.99440332796995146"/>
          <c:h val="0.28167467765636106"/>
        </c:manualLayout>
      </c:layout>
      <c:overlay val="0"/>
      <c:txPr>
        <a:bodyPr/>
        <a:lstStyle/>
        <a:p>
          <a:pPr>
            <a:defRPr sz="14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cmpd="dbl"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9.026591499034578E-2"/>
          <c:y val="7.6364254100965536E-3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475124114187686E-2"/>
          <c:y val="0.10254028622142759"/>
          <c:w val="0.7935895705055025"/>
          <c:h val="0.827732319148001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возрасту</c:v>
                </c:pt>
              </c:strCache>
            </c:strRef>
          </c:tx>
          <c:explosion val="25"/>
          <c:dPt>
            <c:idx val="0"/>
            <c:bubble3D val="0"/>
            <c:explosion val="23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bubble3D val="0"/>
            <c:explosion val="18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7.9011575342203419E-2"/>
                  <c:y val="-9.104075726387954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24362690543962548"/>
                  <c:y val="-0.1174675262450442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5322483325607511"/>
                  <c:y val="5.54126474049053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6.6313752494933514E-2"/>
                  <c:y val="4.745273215795982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14-17 лет</c:v>
                </c:pt>
                <c:pt idx="1">
                  <c:v>18-44 года</c:v>
                </c:pt>
                <c:pt idx="2">
                  <c:v>45-60 лет</c:v>
                </c:pt>
                <c:pt idx="3">
                  <c:v>61 год и старше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21</c:v>
                </c:pt>
                <c:pt idx="1">
                  <c:v>1106</c:v>
                </c:pt>
                <c:pt idx="2">
                  <c:v>649</c:v>
                </c:pt>
                <c:pt idx="3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1.4341465573843044E-3"/>
          <c:y val="0.84818457671369862"/>
          <c:w val="0.9985658534426155"/>
          <c:h val="0.13732849127874677"/>
        </c:manualLayout>
      </c:layout>
      <c:overlay val="0"/>
      <c:txPr>
        <a:bodyPr/>
        <a:lstStyle/>
        <a:p>
          <a:pPr>
            <a:defRPr sz="16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уровню образования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1409779258461645"/>
          <c:y val="1.6615353211162601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779247621490966E-2"/>
          <c:y val="0.14036830521466309"/>
          <c:w val="0.70722161597693212"/>
          <c:h val="0.623168326868722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уровню образования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0.16951203830935266"/>
                  <c:y val="-0.1135062370933355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424814076846137"/>
                  <c:y val="-1.30432017702822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1852248396186105E-2"/>
                  <c:y val="8.59352398790545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3642915270134223"/>
                  <c:y val="2.110820652475749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8.1890575258278503E-2"/>
                  <c:y val="8.441815446477292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не имеют профессионального образования</c:v>
                </c:pt>
                <c:pt idx="1">
                  <c:v>имеют среднее профессиональное образование </c:v>
                </c:pt>
                <c:pt idx="2">
                  <c:v>имеют высшее профессиональное образование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1122</c:v>
                </c:pt>
                <c:pt idx="1">
                  <c:v>478</c:v>
                </c:pt>
                <c:pt idx="2">
                  <c:v>205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"/>
          <c:y val="0.76959976883946313"/>
          <c:w val="1"/>
          <c:h val="0.22293199418374715"/>
        </c:manualLayout>
      </c:layout>
      <c:overlay val="0"/>
      <c:txPr>
        <a:bodyPr/>
        <a:lstStyle/>
        <a:p>
          <a:pPr>
            <a:defRPr sz="16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cmpd="dbl"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08743426565908"/>
          <c:y val="0.22995128192016187"/>
          <c:w val="0.57145627076198524"/>
          <c:h val="0.746143008222999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группе инвалидности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3"/>
              </a:solidFill>
            </c:spPr>
          </c:dPt>
          <c:dPt>
            <c:idx val="2"/>
            <c:bubble3D val="0"/>
            <c:spPr>
              <a:solidFill>
                <a:srgbClr val="FF66CC"/>
              </a:solidFill>
            </c:spPr>
          </c:dPt>
          <c:dLbls>
            <c:dLbl>
              <c:idx val="0"/>
              <c:layout>
                <c:manualLayout>
                  <c:x val="4.6370135552363495E-2"/>
                  <c:y val="2.459008744179099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788925716072728"/>
                  <c:y val="-0.2083741974711374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7519750891876216E-2"/>
                  <c:y val="2.51852570002475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I группа </c:v>
                </c:pt>
                <c:pt idx="1">
                  <c:v>II группа </c:v>
                </c:pt>
                <c:pt idx="2">
                  <c:v>III группа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39</c:v>
                </c:pt>
                <c:pt idx="2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5046435065450823"/>
          <c:y val="0.31395984752531281"/>
          <c:w val="0.24936851284190248"/>
          <c:h val="0.62704336794477589"/>
        </c:manualLayout>
      </c:layout>
      <c:overlay val="0"/>
      <c:txPr>
        <a:bodyPr/>
        <a:lstStyle/>
        <a:p>
          <a:pPr>
            <a:defRPr sz="16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cmpd="dbl"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виду нарушений функций и заболевания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44825412351500027"/>
          <c:y val="0.2677079897064735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1580107814229083E-2"/>
          <c:y val="0.36235767916585859"/>
          <c:w val="0.41656824997161174"/>
          <c:h val="0.6104802720891947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виду нарушений функций и заболевания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3427D9"/>
              </a:solidFill>
            </c:spPr>
          </c:dPt>
          <c:dPt>
            <c:idx val="2"/>
            <c:bubble3D val="0"/>
            <c:spPr>
              <a:solidFill>
                <a:srgbClr val="FF66CC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Pt>
            <c:idx val="7"/>
            <c:bubble3D val="0"/>
            <c:spPr>
              <a:solidFill>
                <a:srgbClr val="660066"/>
              </a:solidFill>
            </c:spPr>
          </c:dPt>
          <c:dPt>
            <c:idx val="8"/>
            <c:bubble3D val="0"/>
            <c:spPr>
              <a:solidFill>
                <a:srgbClr val="00CC00"/>
              </a:solidFill>
            </c:spPr>
          </c:dPt>
          <c:dLbls>
            <c:dLbl>
              <c:idx val="0"/>
              <c:layout>
                <c:manualLayout>
                  <c:x val="-8.7132059731458406E-2"/>
                  <c:y val="-1.960269839187444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9791352548129642E-3"/>
                  <c:y val="-4.567128216844026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0916048337817758"/>
                  <c:y val="3.59255337167909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6520006798864714E-2"/>
                  <c:y val="-3.830993552656546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3.8208245767757013E-2"/>
                  <c:y val="-1.910248370258281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6338967223268677E-2"/>
                  <c:y val="-6.890269423567670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4.6088627045031728E-3"/>
                  <c:y val="1.814063162727803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2.4122749681339588E-2"/>
                  <c:y val="3.0252058786887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.11570537151905866"/>
                  <c:y val="-0.1081689010144503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заболевания органов зрения</c:v>
                </c:pt>
                <c:pt idx="1">
                  <c:v>заболевания органов слуха</c:v>
                </c:pt>
                <c:pt idx="2">
                  <c:v>с нарушением функций опорно-двигательной системы</c:v>
                </c:pt>
                <c:pt idx="3">
                  <c:v>передвигающиеся на кресле-коляске</c:v>
                </c:pt>
                <c:pt idx="4">
                  <c:v>с ментальным расстройством</c:v>
                </c:pt>
                <c:pt idx="5">
                  <c:v>с заболеваниями сердечнососудистой системы</c:v>
                </c:pt>
                <c:pt idx="6">
                  <c:v>с заболеваниями дыхательных путей</c:v>
                </c:pt>
                <c:pt idx="7">
                  <c:v>с заболеваниями эндокринной системы</c:v>
                </c:pt>
                <c:pt idx="8">
                  <c:v>вследствие иных заболеваний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</c:v>
                </c:pt>
                <c:pt idx="1">
                  <c:v>7</c:v>
                </c:pt>
                <c:pt idx="2">
                  <c:v>23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113221224190736"/>
          <c:y val="0.32533708490033508"/>
          <c:w val="0.48867787758092662"/>
          <c:h val="0.67196236386682184"/>
        </c:manualLayout>
      </c:layout>
      <c:overlay val="0"/>
      <c:txPr>
        <a:bodyPr/>
        <a:lstStyle/>
        <a:p>
          <a:pPr>
            <a:defRPr sz="16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cmpd="dbl"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уровню образования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3.3186966688818133E-2"/>
          <c:y val="6.635149857901091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1395792597482406"/>
          <c:y val="6.4740566460357446E-2"/>
          <c:w val="0.36515638883035867"/>
          <c:h val="0.93525943353964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уровню образования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9.1915609713775187E-2"/>
                  <c:y val="0.1468585711903420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788925716072734"/>
                  <c:y val="-0.2083741974711375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7519750891876216E-2"/>
                  <c:y val="2.51852570002475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среднее профессиональное образование</c:v>
                </c:pt>
                <c:pt idx="1">
                  <c:v>высшее профессиональное образование </c:v>
                </c:pt>
                <c:pt idx="2">
                  <c:v>общее образование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18</c:v>
                </c:pt>
                <c:pt idx="2">
                  <c:v>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2.0150708527527005E-2"/>
          <c:y val="0.29278512064967699"/>
          <c:w val="0.43556959954970165"/>
          <c:h val="0.62704336794477611"/>
        </c:manualLayout>
      </c:layout>
      <c:overlay val="0"/>
      <c:txPr>
        <a:bodyPr/>
        <a:lstStyle/>
        <a:p>
          <a:pPr>
            <a:defRPr sz="16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cmpd="dbl"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97BF28-A831-47A0-B3B0-B7B849EC3DE7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681717-BE28-4137-A47F-65A74BEE2852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1955 работодателей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12875BA-6DA9-49BF-9697-9160988FD50E}" type="parTrans" cxnId="{58EBD6A6-B5E3-4A91-8D2B-0D0D88E2F97C}">
      <dgm:prSet/>
      <dgm:spPr/>
      <dgm:t>
        <a:bodyPr/>
        <a:lstStyle/>
        <a:p>
          <a:endParaRPr lang="ru-RU"/>
        </a:p>
      </dgm:t>
    </dgm:pt>
    <dgm:pt modelId="{F1513871-36B4-4FBF-BBAA-4E8E37A47FD2}" type="sibTrans" cxnId="{58EBD6A6-B5E3-4A91-8D2B-0D0D88E2F97C}">
      <dgm:prSet/>
      <dgm:spPr/>
      <dgm:t>
        <a:bodyPr/>
        <a:lstStyle/>
        <a:p>
          <a:endParaRPr lang="ru-RU"/>
        </a:p>
      </dgm:t>
    </dgm:pt>
    <dgm:pt modelId="{C190A941-4C6C-4881-B760-FFDD6221A73F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6931 рабочее место, в том числе 935 специальных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A43FD1C-30D1-4D26-BD9C-E1F7F6F35222}" type="parTrans" cxnId="{6A1E0937-10BE-400C-96A1-5BBF3772823B}">
      <dgm:prSet/>
      <dgm:spPr/>
      <dgm:t>
        <a:bodyPr/>
        <a:lstStyle/>
        <a:p>
          <a:endParaRPr lang="ru-RU"/>
        </a:p>
      </dgm:t>
    </dgm:pt>
    <dgm:pt modelId="{7A1A087A-731B-4BE6-A873-3CF8FB009240}" type="sibTrans" cxnId="{6A1E0937-10BE-400C-96A1-5BBF3772823B}">
      <dgm:prSet/>
      <dgm:spPr/>
      <dgm:t>
        <a:bodyPr/>
        <a:lstStyle/>
        <a:p>
          <a:endParaRPr lang="ru-RU"/>
        </a:p>
      </dgm:t>
    </dgm:pt>
    <dgm:pt modelId="{01147058-5A1C-4074-AF8C-47C78F13D673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Занято 4983 рабочих места, в т.ч. 710 специальных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75AA509-165C-4FE7-B951-E9316A033A3D}" type="parTrans" cxnId="{8C7EB59A-CDCA-4FF8-A398-D9A127123FB4}">
      <dgm:prSet/>
      <dgm:spPr/>
      <dgm:t>
        <a:bodyPr/>
        <a:lstStyle/>
        <a:p>
          <a:endParaRPr lang="ru-RU"/>
        </a:p>
      </dgm:t>
    </dgm:pt>
    <dgm:pt modelId="{5C5D798D-F393-442A-A728-281524196F39}" type="sibTrans" cxnId="{8C7EB59A-CDCA-4FF8-A398-D9A127123FB4}">
      <dgm:prSet/>
      <dgm:spPr/>
      <dgm:t>
        <a:bodyPr/>
        <a:lstStyle/>
        <a:p>
          <a:endParaRPr lang="ru-RU"/>
        </a:p>
      </dgm:t>
    </dgm:pt>
    <dgm:pt modelId="{189B7EF0-507D-4F68-8E7D-CCA3F8364446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Вакантно 1948 рабочих мест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AFD1DFA-3A71-4CD7-93E3-FE5A1C0CCFC2}" type="parTrans" cxnId="{386537BE-4D06-4A4C-9A1F-E01F57C21FEA}">
      <dgm:prSet/>
      <dgm:spPr/>
      <dgm:t>
        <a:bodyPr/>
        <a:lstStyle/>
        <a:p>
          <a:endParaRPr lang="ru-RU"/>
        </a:p>
      </dgm:t>
    </dgm:pt>
    <dgm:pt modelId="{12182E74-10F1-4EA1-9440-73715383C992}" type="sibTrans" cxnId="{386537BE-4D06-4A4C-9A1F-E01F57C21FEA}">
      <dgm:prSet/>
      <dgm:spPr/>
      <dgm:t>
        <a:bodyPr/>
        <a:lstStyle/>
        <a:p>
          <a:endParaRPr lang="ru-RU"/>
        </a:p>
      </dgm:t>
    </dgm:pt>
    <dgm:pt modelId="{28087F52-9359-4CE6-B8AD-7560E2020BC4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Информацию о выполнении квоты для приема на работу инвалидов представили 73,8% общего числа работодателей автономного округа (1955 из 2647ед.)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F1269627-BF90-49D3-8B50-F864129AC869}" type="parTrans" cxnId="{8EBB19C4-2094-4C76-B27B-C21BF07F1582}">
      <dgm:prSet/>
      <dgm:spPr/>
      <dgm:t>
        <a:bodyPr/>
        <a:lstStyle/>
        <a:p>
          <a:endParaRPr lang="ru-RU"/>
        </a:p>
      </dgm:t>
    </dgm:pt>
    <dgm:pt modelId="{DC563A2E-1808-44F2-A0B6-1C7CFEAD032A}" type="sibTrans" cxnId="{8EBB19C4-2094-4C76-B27B-C21BF07F1582}">
      <dgm:prSet/>
      <dgm:spPr/>
      <dgm:t>
        <a:bodyPr/>
        <a:lstStyle/>
        <a:p>
          <a:endParaRPr lang="ru-RU"/>
        </a:p>
      </dgm:t>
    </dgm:pt>
    <dgm:pt modelId="{17E24D26-02B8-42D6-A1EB-4169274B6849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Создано (выделено) рабочих мест для трудоустройства инвалидов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23CA10EE-5DC4-4AE3-AEBA-6F72B3C878DA}" type="parTrans" cxnId="{4BE9220E-05B1-45F1-9042-1B43B28D30E9}">
      <dgm:prSet/>
      <dgm:spPr/>
      <dgm:t>
        <a:bodyPr/>
        <a:lstStyle/>
        <a:p>
          <a:endParaRPr lang="ru-RU"/>
        </a:p>
      </dgm:t>
    </dgm:pt>
    <dgm:pt modelId="{464708E2-07FE-4A3E-A2D7-6DA4C9917C4D}" type="sibTrans" cxnId="{4BE9220E-05B1-45F1-9042-1B43B28D30E9}">
      <dgm:prSet/>
      <dgm:spPr/>
      <dgm:t>
        <a:bodyPr/>
        <a:lstStyle/>
        <a:p>
          <a:endParaRPr lang="ru-RU"/>
        </a:p>
      </dgm:t>
    </dgm:pt>
    <dgm:pt modelId="{802002CD-214B-43F0-8337-17FC79602074}">
      <dgm:prSet phldrT="[Текст]" phldr="1"/>
      <dgm:spPr/>
      <dgm:t>
        <a:bodyPr/>
        <a:lstStyle/>
        <a:p>
          <a:endParaRPr lang="ru-RU" dirty="0"/>
        </a:p>
      </dgm:t>
    </dgm:pt>
    <dgm:pt modelId="{4509A366-EB5F-49E2-BF50-EEA95EC91DB5}" type="parTrans" cxnId="{6E124FC7-3C92-40A8-84A7-9B784A82E90C}">
      <dgm:prSet/>
      <dgm:spPr/>
      <dgm:t>
        <a:bodyPr/>
        <a:lstStyle/>
        <a:p>
          <a:endParaRPr lang="ru-RU"/>
        </a:p>
      </dgm:t>
    </dgm:pt>
    <dgm:pt modelId="{9DF2959C-FA84-473F-8506-355AE7EC89DE}" type="sibTrans" cxnId="{6E124FC7-3C92-40A8-84A7-9B784A82E90C}">
      <dgm:prSet/>
      <dgm:spPr/>
      <dgm:t>
        <a:bodyPr/>
        <a:lstStyle/>
        <a:p>
          <a:endParaRPr lang="ru-RU"/>
        </a:p>
      </dgm:t>
    </dgm:pt>
    <dgm:pt modelId="{AF3AED24-7204-424F-AF10-5889ED0AFE36}" type="pres">
      <dgm:prSet presAssocID="{5597BF28-A831-47A0-B3B0-B7B849EC3DE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257575-E074-434A-9B82-AF2950D0070A}" type="pres">
      <dgm:prSet presAssocID="{5597BF28-A831-47A0-B3B0-B7B849EC3DE7}" presName="hierFlow" presStyleCnt="0"/>
      <dgm:spPr/>
    </dgm:pt>
    <dgm:pt modelId="{B20AAA29-F0D0-4F3F-AB0E-36D74BF463C2}" type="pres">
      <dgm:prSet presAssocID="{5597BF28-A831-47A0-B3B0-B7B849EC3DE7}" presName="firstBuf" presStyleCnt="0"/>
      <dgm:spPr/>
    </dgm:pt>
    <dgm:pt modelId="{F1BB3CCE-9A49-4AAD-8CBB-A8418B9270BF}" type="pres">
      <dgm:prSet presAssocID="{5597BF28-A831-47A0-B3B0-B7B849EC3DE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17147A7-18C1-4114-87AE-09239839D566}" type="pres">
      <dgm:prSet presAssocID="{EE681717-BE28-4137-A47F-65A74BEE2852}" presName="Name14" presStyleCnt="0"/>
      <dgm:spPr/>
    </dgm:pt>
    <dgm:pt modelId="{69047DB5-F347-4CCC-9D4E-3E9249614E4E}" type="pres">
      <dgm:prSet presAssocID="{EE681717-BE28-4137-A47F-65A74BEE2852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B5A5FD-ED65-4E3D-BBBA-46F9B53765E5}" type="pres">
      <dgm:prSet presAssocID="{EE681717-BE28-4137-A47F-65A74BEE2852}" presName="hierChild2" presStyleCnt="0"/>
      <dgm:spPr/>
    </dgm:pt>
    <dgm:pt modelId="{8A7834C2-ED64-4ED2-B297-EFB2F3B0407A}" type="pres">
      <dgm:prSet presAssocID="{CA43FD1C-30D1-4D26-BD9C-E1F7F6F35222}" presName="Name19" presStyleLbl="parChTrans1D2" presStyleIdx="0" presStyleCnt="1"/>
      <dgm:spPr/>
      <dgm:t>
        <a:bodyPr/>
        <a:lstStyle/>
        <a:p>
          <a:endParaRPr lang="ru-RU"/>
        </a:p>
      </dgm:t>
    </dgm:pt>
    <dgm:pt modelId="{AD0D01FC-7689-4386-B5B3-0188C9ECD704}" type="pres">
      <dgm:prSet presAssocID="{C190A941-4C6C-4881-B760-FFDD6221A73F}" presName="Name21" presStyleCnt="0"/>
      <dgm:spPr/>
    </dgm:pt>
    <dgm:pt modelId="{9BBD6378-C304-46D2-95AA-E2E40BE750ED}" type="pres">
      <dgm:prSet presAssocID="{C190A941-4C6C-4881-B760-FFDD6221A73F}" presName="level2Shape" presStyleLbl="node2" presStyleIdx="0" presStyleCnt="1" custScaleX="135621"/>
      <dgm:spPr/>
      <dgm:t>
        <a:bodyPr/>
        <a:lstStyle/>
        <a:p>
          <a:endParaRPr lang="ru-RU"/>
        </a:p>
      </dgm:t>
    </dgm:pt>
    <dgm:pt modelId="{800EE640-F999-4D1C-B04A-295EEAA8C775}" type="pres">
      <dgm:prSet presAssocID="{C190A941-4C6C-4881-B760-FFDD6221A73F}" presName="hierChild3" presStyleCnt="0"/>
      <dgm:spPr/>
    </dgm:pt>
    <dgm:pt modelId="{52298B21-EDCB-4D1D-967B-FDC6F59CD41B}" type="pres">
      <dgm:prSet presAssocID="{075AA509-165C-4FE7-B951-E9316A033A3D}" presName="Name19" presStyleLbl="parChTrans1D3" presStyleIdx="0" presStyleCnt="2"/>
      <dgm:spPr/>
      <dgm:t>
        <a:bodyPr/>
        <a:lstStyle/>
        <a:p>
          <a:endParaRPr lang="ru-RU"/>
        </a:p>
      </dgm:t>
    </dgm:pt>
    <dgm:pt modelId="{6CD6BDDB-162B-4BC8-BE3A-9F8546D73D0E}" type="pres">
      <dgm:prSet presAssocID="{01147058-5A1C-4074-AF8C-47C78F13D673}" presName="Name21" presStyleCnt="0"/>
      <dgm:spPr/>
    </dgm:pt>
    <dgm:pt modelId="{F03BE4A0-8DA6-42B4-91D5-9CB0ED64631C}" type="pres">
      <dgm:prSet presAssocID="{01147058-5A1C-4074-AF8C-47C78F13D673}" presName="level2Shape" presStyleLbl="node3" presStyleIdx="0" presStyleCnt="2" custLinFactNeighborX="17463" custLinFactNeighborY="-1796"/>
      <dgm:spPr/>
      <dgm:t>
        <a:bodyPr/>
        <a:lstStyle/>
        <a:p>
          <a:endParaRPr lang="ru-RU"/>
        </a:p>
      </dgm:t>
    </dgm:pt>
    <dgm:pt modelId="{6B19AAA5-94EC-45C4-A307-DA4C45BB62AF}" type="pres">
      <dgm:prSet presAssocID="{01147058-5A1C-4074-AF8C-47C78F13D673}" presName="hierChild3" presStyleCnt="0"/>
      <dgm:spPr/>
    </dgm:pt>
    <dgm:pt modelId="{59E41A36-0140-472A-833D-DF081BB4B8A1}" type="pres">
      <dgm:prSet presAssocID="{CAFD1DFA-3A71-4CD7-93E3-FE5A1C0CCFC2}" presName="Name19" presStyleLbl="parChTrans1D3" presStyleIdx="1" presStyleCnt="2"/>
      <dgm:spPr/>
      <dgm:t>
        <a:bodyPr/>
        <a:lstStyle/>
        <a:p>
          <a:endParaRPr lang="ru-RU"/>
        </a:p>
      </dgm:t>
    </dgm:pt>
    <dgm:pt modelId="{2C8E77CA-3E59-448A-B62A-8DF2AA5C085A}" type="pres">
      <dgm:prSet presAssocID="{189B7EF0-507D-4F68-8E7D-CCA3F8364446}" presName="Name21" presStyleCnt="0"/>
      <dgm:spPr/>
    </dgm:pt>
    <dgm:pt modelId="{5D4A65F2-AD52-4C6C-840C-B675BE547BD4}" type="pres">
      <dgm:prSet presAssocID="{189B7EF0-507D-4F68-8E7D-CCA3F8364446}" presName="level2Shape" presStyleLbl="node3" presStyleIdx="1" presStyleCnt="2" custLinFactNeighborX="-4240" custLinFactNeighborY="-1796"/>
      <dgm:spPr/>
      <dgm:t>
        <a:bodyPr/>
        <a:lstStyle/>
        <a:p>
          <a:endParaRPr lang="ru-RU"/>
        </a:p>
      </dgm:t>
    </dgm:pt>
    <dgm:pt modelId="{D4B9D732-9602-4490-B634-C8CE98C224B2}" type="pres">
      <dgm:prSet presAssocID="{189B7EF0-507D-4F68-8E7D-CCA3F8364446}" presName="hierChild3" presStyleCnt="0"/>
      <dgm:spPr/>
    </dgm:pt>
    <dgm:pt modelId="{5BE3B459-D7C0-4C6C-8AB6-969C760824AF}" type="pres">
      <dgm:prSet presAssocID="{5597BF28-A831-47A0-B3B0-B7B849EC3DE7}" presName="bgShapesFlow" presStyleCnt="0"/>
      <dgm:spPr/>
    </dgm:pt>
    <dgm:pt modelId="{7846885B-80AA-4E1A-8DD1-F9752F828F33}" type="pres">
      <dgm:prSet presAssocID="{28087F52-9359-4CE6-B8AD-7560E2020BC4}" presName="rectComp" presStyleCnt="0"/>
      <dgm:spPr/>
    </dgm:pt>
    <dgm:pt modelId="{A296092D-28A8-4EC6-A6BB-48D6436CB86F}" type="pres">
      <dgm:prSet presAssocID="{28087F52-9359-4CE6-B8AD-7560E2020BC4}" presName="bgRect" presStyleLbl="bgShp" presStyleIdx="0" presStyleCnt="3" custLinFactNeighborX="8022" custLinFactNeighborY="6367"/>
      <dgm:spPr/>
      <dgm:t>
        <a:bodyPr/>
        <a:lstStyle/>
        <a:p>
          <a:endParaRPr lang="ru-RU"/>
        </a:p>
      </dgm:t>
    </dgm:pt>
    <dgm:pt modelId="{89AE13F4-7C98-4E9E-8B19-17C1D62D9DEE}" type="pres">
      <dgm:prSet presAssocID="{28087F52-9359-4CE6-B8AD-7560E2020BC4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FA624-2391-4B7E-B565-5D0FB6AB206D}" type="pres">
      <dgm:prSet presAssocID="{28087F52-9359-4CE6-B8AD-7560E2020BC4}" presName="spComp" presStyleCnt="0"/>
      <dgm:spPr/>
    </dgm:pt>
    <dgm:pt modelId="{9755983F-3080-49D1-80EB-156DD676059F}" type="pres">
      <dgm:prSet presAssocID="{28087F52-9359-4CE6-B8AD-7560E2020BC4}" presName="vSp" presStyleCnt="0"/>
      <dgm:spPr/>
    </dgm:pt>
    <dgm:pt modelId="{E05ED09D-5DF1-4D7A-873D-B3B1C2188D7D}" type="pres">
      <dgm:prSet presAssocID="{17E24D26-02B8-42D6-A1EB-4169274B6849}" presName="rectComp" presStyleCnt="0"/>
      <dgm:spPr/>
    </dgm:pt>
    <dgm:pt modelId="{E4EEF8C8-277E-497C-AACE-504A16C2D673}" type="pres">
      <dgm:prSet presAssocID="{17E24D26-02B8-42D6-A1EB-4169274B6849}" presName="bgRect" presStyleLbl="bgShp" presStyleIdx="1" presStyleCnt="3" custLinFactNeighborX="9046" custLinFactNeighborY="-6322"/>
      <dgm:spPr/>
      <dgm:t>
        <a:bodyPr/>
        <a:lstStyle/>
        <a:p>
          <a:endParaRPr lang="ru-RU"/>
        </a:p>
      </dgm:t>
    </dgm:pt>
    <dgm:pt modelId="{ED7B3A64-F9C8-4AFE-8307-C34E4075A57A}" type="pres">
      <dgm:prSet presAssocID="{17E24D26-02B8-42D6-A1EB-4169274B6849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5CC70-DDF2-4C71-99E5-B1E84A292DCE}" type="pres">
      <dgm:prSet presAssocID="{17E24D26-02B8-42D6-A1EB-4169274B6849}" presName="spComp" presStyleCnt="0"/>
      <dgm:spPr/>
    </dgm:pt>
    <dgm:pt modelId="{33640071-CE94-4E2F-BAC7-FF7FD353E5BD}" type="pres">
      <dgm:prSet presAssocID="{17E24D26-02B8-42D6-A1EB-4169274B6849}" presName="vSp" presStyleCnt="0"/>
      <dgm:spPr/>
    </dgm:pt>
    <dgm:pt modelId="{A85D22A0-58C2-4D2B-B1A2-376B1DF2882C}" type="pres">
      <dgm:prSet presAssocID="{802002CD-214B-43F0-8337-17FC79602074}" presName="rectComp" presStyleCnt="0"/>
      <dgm:spPr/>
    </dgm:pt>
    <dgm:pt modelId="{02C0C8B6-FFC2-4133-8619-929924822552}" type="pres">
      <dgm:prSet presAssocID="{802002CD-214B-43F0-8337-17FC79602074}" presName="bgRect" presStyleLbl="bgShp" presStyleIdx="2" presStyleCnt="3" custLinFactNeighborX="8022" custLinFactNeighborY="-1681"/>
      <dgm:spPr/>
      <dgm:t>
        <a:bodyPr/>
        <a:lstStyle/>
        <a:p>
          <a:endParaRPr lang="ru-RU"/>
        </a:p>
      </dgm:t>
    </dgm:pt>
    <dgm:pt modelId="{91607679-E15B-437D-8671-87C7C0E5D7C1}" type="pres">
      <dgm:prSet presAssocID="{802002CD-214B-43F0-8337-17FC79602074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6537BE-4D06-4A4C-9A1F-E01F57C21FEA}" srcId="{C190A941-4C6C-4881-B760-FFDD6221A73F}" destId="{189B7EF0-507D-4F68-8E7D-CCA3F8364446}" srcOrd="1" destOrd="0" parTransId="{CAFD1DFA-3A71-4CD7-93E3-FE5A1C0CCFC2}" sibTransId="{12182E74-10F1-4EA1-9440-73715383C992}"/>
    <dgm:cxn modelId="{A04AECE8-FA2B-4C79-8E83-B725CDDAD4A4}" type="presOf" srcId="{28087F52-9359-4CE6-B8AD-7560E2020BC4}" destId="{89AE13F4-7C98-4E9E-8B19-17C1D62D9DEE}" srcOrd="1" destOrd="0" presId="urn:microsoft.com/office/officeart/2005/8/layout/hierarchy6"/>
    <dgm:cxn modelId="{602EE6AA-D7D0-4F7B-AA86-348E1BCB30C0}" type="presOf" srcId="{189B7EF0-507D-4F68-8E7D-CCA3F8364446}" destId="{5D4A65F2-AD52-4C6C-840C-B675BE547BD4}" srcOrd="0" destOrd="0" presId="urn:microsoft.com/office/officeart/2005/8/layout/hierarchy6"/>
    <dgm:cxn modelId="{6A1E0937-10BE-400C-96A1-5BBF3772823B}" srcId="{EE681717-BE28-4137-A47F-65A74BEE2852}" destId="{C190A941-4C6C-4881-B760-FFDD6221A73F}" srcOrd="0" destOrd="0" parTransId="{CA43FD1C-30D1-4D26-BD9C-E1F7F6F35222}" sibTransId="{7A1A087A-731B-4BE6-A873-3CF8FB009240}"/>
    <dgm:cxn modelId="{FFD3E0E6-DBED-4E81-B289-F95AC5E993CD}" type="presOf" srcId="{802002CD-214B-43F0-8337-17FC79602074}" destId="{02C0C8B6-FFC2-4133-8619-929924822552}" srcOrd="0" destOrd="0" presId="urn:microsoft.com/office/officeart/2005/8/layout/hierarchy6"/>
    <dgm:cxn modelId="{1A9271E9-0A1B-491E-A414-4A3C2C3C5EA0}" type="presOf" srcId="{CA43FD1C-30D1-4D26-BD9C-E1F7F6F35222}" destId="{8A7834C2-ED64-4ED2-B297-EFB2F3B0407A}" srcOrd="0" destOrd="0" presId="urn:microsoft.com/office/officeart/2005/8/layout/hierarchy6"/>
    <dgm:cxn modelId="{E9AB5055-3A3C-497B-B9FA-E93649894CF6}" type="presOf" srcId="{01147058-5A1C-4074-AF8C-47C78F13D673}" destId="{F03BE4A0-8DA6-42B4-91D5-9CB0ED64631C}" srcOrd="0" destOrd="0" presId="urn:microsoft.com/office/officeart/2005/8/layout/hierarchy6"/>
    <dgm:cxn modelId="{7123070F-7809-4842-9D3C-5A02C6D62827}" type="presOf" srcId="{802002CD-214B-43F0-8337-17FC79602074}" destId="{91607679-E15B-437D-8671-87C7C0E5D7C1}" srcOrd="1" destOrd="0" presId="urn:microsoft.com/office/officeart/2005/8/layout/hierarchy6"/>
    <dgm:cxn modelId="{08EB364C-EF58-487E-A55A-AEA2D752206D}" type="presOf" srcId="{17E24D26-02B8-42D6-A1EB-4169274B6849}" destId="{ED7B3A64-F9C8-4AFE-8307-C34E4075A57A}" srcOrd="1" destOrd="0" presId="urn:microsoft.com/office/officeart/2005/8/layout/hierarchy6"/>
    <dgm:cxn modelId="{6E124FC7-3C92-40A8-84A7-9B784A82E90C}" srcId="{5597BF28-A831-47A0-B3B0-B7B849EC3DE7}" destId="{802002CD-214B-43F0-8337-17FC79602074}" srcOrd="3" destOrd="0" parTransId="{4509A366-EB5F-49E2-BF50-EEA95EC91DB5}" sibTransId="{9DF2959C-FA84-473F-8506-355AE7EC89DE}"/>
    <dgm:cxn modelId="{404AD27F-1F90-4A75-B061-BD455B1C26F4}" type="presOf" srcId="{075AA509-165C-4FE7-B951-E9316A033A3D}" destId="{52298B21-EDCB-4D1D-967B-FDC6F59CD41B}" srcOrd="0" destOrd="0" presId="urn:microsoft.com/office/officeart/2005/8/layout/hierarchy6"/>
    <dgm:cxn modelId="{005FB037-6F2C-4C96-9C11-45FA50FE968A}" type="presOf" srcId="{17E24D26-02B8-42D6-A1EB-4169274B6849}" destId="{E4EEF8C8-277E-497C-AACE-504A16C2D673}" srcOrd="0" destOrd="0" presId="urn:microsoft.com/office/officeart/2005/8/layout/hierarchy6"/>
    <dgm:cxn modelId="{FD82E0FF-E591-4F9E-8984-254DB6AA04E2}" type="presOf" srcId="{C190A941-4C6C-4881-B760-FFDD6221A73F}" destId="{9BBD6378-C304-46D2-95AA-E2E40BE750ED}" srcOrd="0" destOrd="0" presId="urn:microsoft.com/office/officeart/2005/8/layout/hierarchy6"/>
    <dgm:cxn modelId="{8C7EB59A-CDCA-4FF8-A398-D9A127123FB4}" srcId="{C190A941-4C6C-4881-B760-FFDD6221A73F}" destId="{01147058-5A1C-4074-AF8C-47C78F13D673}" srcOrd="0" destOrd="0" parTransId="{075AA509-165C-4FE7-B951-E9316A033A3D}" sibTransId="{5C5D798D-F393-442A-A728-281524196F39}"/>
    <dgm:cxn modelId="{D2D1F274-86A2-4EC2-9D33-A0584CD0A037}" type="presOf" srcId="{CAFD1DFA-3A71-4CD7-93E3-FE5A1C0CCFC2}" destId="{59E41A36-0140-472A-833D-DF081BB4B8A1}" srcOrd="0" destOrd="0" presId="urn:microsoft.com/office/officeart/2005/8/layout/hierarchy6"/>
    <dgm:cxn modelId="{B339A666-BA78-45C2-B0AA-D514A6415D0D}" type="presOf" srcId="{EE681717-BE28-4137-A47F-65A74BEE2852}" destId="{69047DB5-F347-4CCC-9D4E-3E9249614E4E}" srcOrd="0" destOrd="0" presId="urn:microsoft.com/office/officeart/2005/8/layout/hierarchy6"/>
    <dgm:cxn modelId="{841AFC4D-9C18-4913-9FD9-70E734548D9C}" type="presOf" srcId="{28087F52-9359-4CE6-B8AD-7560E2020BC4}" destId="{A296092D-28A8-4EC6-A6BB-48D6436CB86F}" srcOrd="0" destOrd="0" presId="urn:microsoft.com/office/officeart/2005/8/layout/hierarchy6"/>
    <dgm:cxn modelId="{58EBD6A6-B5E3-4A91-8D2B-0D0D88E2F97C}" srcId="{5597BF28-A831-47A0-B3B0-B7B849EC3DE7}" destId="{EE681717-BE28-4137-A47F-65A74BEE2852}" srcOrd="0" destOrd="0" parTransId="{D12875BA-6DA9-49BF-9697-9160988FD50E}" sibTransId="{F1513871-36B4-4FBF-BBAA-4E8E37A47FD2}"/>
    <dgm:cxn modelId="{4F399AB6-4F5D-4E0B-B0E2-9C80B81F2AA7}" type="presOf" srcId="{5597BF28-A831-47A0-B3B0-B7B849EC3DE7}" destId="{AF3AED24-7204-424F-AF10-5889ED0AFE36}" srcOrd="0" destOrd="0" presId="urn:microsoft.com/office/officeart/2005/8/layout/hierarchy6"/>
    <dgm:cxn modelId="{8EBB19C4-2094-4C76-B27B-C21BF07F1582}" srcId="{5597BF28-A831-47A0-B3B0-B7B849EC3DE7}" destId="{28087F52-9359-4CE6-B8AD-7560E2020BC4}" srcOrd="1" destOrd="0" parTransId="{F1269627-BF90-49D3-8B50-F864129AC869}" sibTransId="{DC563A2E-1808-44F2-A0B6-1C7CFEAD032A}"/>
    <dgm:cxn modelId="{4BE9220E-05B1-45F1-9042-1B43B28D30E9}" srcId="{5597BF28-A831-47A0-B3B0-B7B849EC3DE7}" destId="{17E24D26-02B8-42D6-A1EB-4169274B6849}" srcOrd="2" destOrd="0" parTransId="{23CA10EE-5DC4-4AE3-AEBA-6F72B3C878DA}" sibTransId="{464708E2-07FE-4A3E-A2D7-6DA4C9917C4D}"/>
    <dgm:cxn modelId="{92ED1D8B-E27B-4931-9DFE-49017BD9B722}" type="presParOf" srcId="{AF3AED24-7204-424F-AF10-5889ED0AFE36}" destId="{6B257575-E074-434A-9B82-AF2950D0070A}" srcOrd="0" destOrd="0" presId="urn:microsoft.com/office/officeart/2005/8/layout/hierarchy6"/>
    <dgm:cxn modelId="{AFCD6BB7-BC42-48F8-9C3D-EB8E6AB1D6AB}" type="presParOf" srcId="{6B257575-E074-434A-9B82-AF2950D0070A}" destId="{B20AAA29-F0D0-4F3F-AB0E-36D74BF463C2}" srcOrd="0" destOrd="0" presId="urn:microsoft.com/office/officeart/2005/8/layout/hierarchy6"/>
    <dgm:cxn modelId="{82A5A649-CC59-47DC-A2D3-E8C6A87469FB}" type="presParOf" srcId="{6B257575-E074-434A-9B82-AF2950D0070A}" destId="{F1BB3CCE-9A49-4AAD-8CBB-A8418B9270BF}" srcOrd="1" destOrd="0" presId="urn:microsoft.com/office/officeart/2005/8/layout/hierarchy6"/>
    <dgm:cxn modelId="{E541AC3A-8089-4A1F-A3AE-C3ED9ACF3E25}" type="presParOf" srcId="{F1BB3CCE-9A49-4AAD-8CBB-A8418B9270BF}" destId="{317147A7-18C1-4114-87AE-09239839D566}" srcOrd="0" destOrd="0" presId="urn:microsoft.com/office/officeart/2005/8/layout/hierarchy6"/>
    <dgm:cxn modelId="{F7986D4B-7B50-4764-A055-54EDC1DC07EC}" type="presParOf" srcId="{317147A7-18C1-4114-87AE-09239839D566}" destId="{69047DB5-F347-4CCC-9D4E-3E9249614E4E}" srcOrd="0" destOrd="0" presId="urn:microsoft.com/office/officeart/2005/8/layout/hierarchy6"/>
    <dgm:cxn modelId="{21208B6A-1481-48FC-AA6F-9EE7FD735029}" type="presParOf" srcId="{317147A7-18C1-4114-87AE-09239839D566}" destId="{19B5A5FD-ED65-4E3D-BBBA-46F9B53765E5}" srcOrd="1" destOrd="0" presId="urn:microsoft.com/office/officeart/2005/8/layout/hierarchy6"/>
    <dgm:cxn modelId="{894E5814-5A32-4A23-B295-28929494C723}" type="presParOf" srcId="{19B5A5FD-ED65-4E3D-BBBA-46F9B53765E5}" destId="{8A7834C2-ED64-4ED2-B297-EFB2F3B0407A}" srcOrd="0" destOrd="0" presId="urn:microsoft.com/office/officeart/2005/8/layout/hierarchy6"/>
    <dgm:cxn modelId="{E860CDC9-E2D4-45D8-8407-48504E27D12B}" type="presParOf" srcId="{19B5A5FD-ED65-4E3D-BBBA-46F9B53765E5}" destId="{AD0D01FC-7689-4386-B5B3-0188C9ECD704}" srcOrd="1" destOrd="0" presId="urn:microsoft.com/office/officeart/2005/8/layout/hierarchy6"/>
    <dgm:cxn modelId="{2A30615C-A5AB-4BAF-98B4-EF7CD73C587F}" type="presParOf" srcId="{AD0D01FC-7689-4386-B5B3-0188C9ECD704}" destId="{9BBD6378-C304-46D2-95AA-E2E40BE750ED}" srcOrd="0" destOrd="0" presId="urn:microsoft.com/office/officeart/2005/8/layout/hierarchy6"/>
    <dgm:cxn modelId="{848361E8-783C-415C-A420-8237646D7A68}" type="presParOf" srcId="{AD0D01FC-7689-4386-B5B3-0188C9ECD704}" destId="{800EE640-F999-4D1C-B04A-295EEAA8C775}" srcOrd="1" destOrd="0" presId="urn:microsoft.com/office/officeart/2005/8/layout/hierarchy6"/>
    <dgm:cxn modelId="{9BB24E36-3DD8-46E7-AEC8-C5FB207FC309}" type="presParOf" srcId="{800EE640-F999-4D1C-B04A-295EEAA8C775}" destId="{52298B21-EDCB-4D1D-967B-FDC6F59CD41B}" srcOrd="0" destOrd="0" presId="urn:microsoft.com/office/officeart/2005/8/layout/hierarchy6"/>
    <dgm:cxn modelId="{570E42A1-1991-45E6-85DA-0BDD8BA759DA}" type="presParOf" srcId="{800EE640-F999-4D1C-B04A-295EEAA8C775}" destId="{6CD6BDDB-162B-4BC8-BE3A-9F8546D73D0E}" srcOrd="1" destOrd="0" presId="urn:microsoft.com/office/officeart/2005/8/layout/hierarchy6"/>
    <dgm:cxn modelId="{BE43BC42-2617-40BD-85E8-720FC01228C4}" type="presParOf" srcId="{6CD6BDDB-162B-4BC8-BE3A-9F8546D73D0E}" destId="{F03BE4A0-8DA6-42B4-91D5-9CB0ED64631C}" srcOrd="0" destOrd="0" presId="urn:microsoft.com/office/officeart/2005/8/layout/hierarchy6"/>
    <dgm:cxn modelId="{13B3CC18-9BD8-4048-873A-D9B8275998F9}" type="presParOf" srcId="{6CD6BDDB-162B-4BC8-BE3A-9F8546D73D0E}" destId="{6B19AAA5-94EC-45C4-A307-DA4C45BB62AF}" srcOrd="1" destOrd="0" presId="urn:microsoft.com/office/officeart/2005/8/layout/hierarchy6"/>
    <dgm:cxn modelId="{E74439C8-5DBE-46C0-9405-6519C828450B}" type="presParOf" srcId="{800EE640-F999-4D1C-B04A-295EEAA8C775}" destId="{59E41A36-0140-472A-833D-DF081BB4B8A1}" srcOrd="2" destOrd="0" presId="urn:microsoft.com/office/officeart/2005/8/layout/hierarchy6"/>
    <dgm:cxn modelId="{10DE94C3-1C67-40EE-91BC-ABF867933317}" type="presParOf" srcId="{800EE640-F999-4D1C-B04A-295EEAA8C775}" destId="{2C8E77CA-3E59-448A-B62A-8DF2AA5C085A}" srcOrd="3" destOrd="0" presId="urn:microsoft.com/office/officeart/2005/8/layout/hierarchy6"/>
    <dgm:cxn modelId="{EF72AB41-1185-485B-B76C-F5D7CC10EB33}" type="presParOf" srcId="{2C8E77CA-3E59-448A-B62A-8DF2AA5C085A}" destId="{5D4A65F2-AD52-4C6C-840C-B675BE547BD4}" srcOrd="0" destOrd="0" presId="urn:microsoft.com/office/officeart/2005/8/layout/hierarchy6"/>
    <dgm:cxn modelId="{D5F75F88-21A6-4E79-9D67-C01E4DE456F8}" type="presParOf" srcId="{2C8E77CA-3E59-448A-B62A-8DF2AA5C085A}" destId="{D4B9D732-9602-4490-B634-C8CE98C224B2}" srcOrd="1" destOrd="0" presId="urn:microsoft.com/office/officeart/2005/8/layout/hierarchy6"/>
    <dgm:cxn modelId="{C21A1AEC-C9CA-4F3B-B24E-713D6E8563E4}" type="presParOf" srcId="{AF3AED24-7204-424F-AF10-5889ED0AFE36}" destId="{5BE3B459-D7C0-4C6C-8AB6-969C760824AF}" srcOrd="1" destOrd="0" presId="urn:microsoft.com/office/officeart/2005/8/layout/hierarchy6"/>
    <dgm:cxn modelId="{AA8C5035-E30F-4698-B3A5-44961A8F747E}" type="presParOf" srcId="{5BE3B459-D7C0-4C6C-8AB6-969C760824AF}" destId="{7846885B-80AA-4E1A-8DD1-F9752F828F33}" srcOrd="0" destOrd="0" presId="urn:microsoft.com/office/officeart/2005/8/layout/hierarchy6"/>
    <dgm:cxn modelId="{066DFDA5-CFE7-460E-AADC-F3BB01B81082}" type="presParOf" srcId="{7846885B-80AA-4E1A-8DD1-F9752F828F33}" destId="{A296092D-28A8-4EC6-A6BB-48D6436CB86F}" srcOrd="0" destOrd="0" presId="urn:microsoft.com/office/officeart/2005/8/layout/hierarchy6"/>
    <dgm:cxn modelId="{73CBC93F-1628-4CBA-9E9C-C20A854E48EE}" type="presParOf" srcId="{7846885B-80AA-4E1A-8DD1-F9752F828F33}" destId="{89AE13F4-7C98-4E9E-8B19-17C1D62D9DEE}" srcOrd="1" destOrd="0" presId="urn:microsoft.com/office/officeart/2005/8/layout/hierarchy6"/>
    <dgm:cxn modelId="{CAA295CC-AA56-40BA-B077-246D524B8F39}" type="presParOf" srcId="{5BE3B459-D7C0-4C6C-8AB6-969C760824AF}" destId="{63CFA624-2391-4B7E-B565-5D0FB6AB206D}" srcOrd="1" destOrd="0" presId="urn:microsoft.com/office/officeart/2005/8/layout/hierarchy6"/>
    <dgm:cxn modelId="{6D73E9C1-E015-44A6-9125-DFE616906D8C}" type="presParOf" srcId="{63CFA624-2391-4B7E-B565-5D0FB6AB206D}" destId="{9755983F-3080-49D1-80EB-156DD676059F}" srcOrd="0" destOrd="0" presId="urn:microsoft.com/office/officeart/2005/8/layout/hierarchy6"/>
    <dgm:cxn modelId="{4F04BA78-CC6D-4238-8EEF-E6F7DE36624C}" type="presParOf" srcId="{5BE3B459-D7C0-4C6C-8AB6-969C760824AF}" destId="{E05ED09D-5DF1-4D7A-873D-B3B1C2188D7D}" srcOrd="2" destOrd="0" presId="urn:microsoft.com/office/officeart/2005/8/layout/hierarchy6"/>
    <dgm:cxn modelId="{6258C5EC-9FEA-4559-93E8-904C5C41E3DD}" type="presParOf" srcId="{E05ED09D-5DF1-4D7A-873D-B3B1C2188D7D}" destId="{E4EEF8C8-277E-497C-AACE-504A16C2D673}" srcOrd="0" destOrd="0" presId="urn:microsoft.com/office/officeart/2005/8/layout/hierarchy6"/>
    <dgm:cxn modelId="{1707035D-A2F0-4A74-B52A-B471FFAE63BB}" type="presParOf" srcId="{E05ED09D-5DF1-4D7A-873D-B3B1C2188D7D}" destId="{ED7B3A64-F9C8-4AFE-8307-C34E4075A57A}" srcOrd="1" destOrd="0" presId="urn:microsoft.com/office/officeart/2005/8/layout/hierarchy6"/>
    <dgm:cxn modelId="{C8106B0A-A119-42DA-9D8E-AB1BE0560439}" type="presParOf" srcId="{5BE3B459-D7C0-4C6C-8AB6-969C760824AF}" destId="{A8E5CC70-DDF2-4C71-99E5-B1E84A292DCE}" srcOrd="3" destOrd="0" presId="urn:microsoft.com/office/officeart/2005/8/layout/hierarchy6"/>
    <dgm:cxn modelId="{14855816-3747-4DD1-A2D1-DFDD3203A73B}" type="presParOf" srcId="{A8E5CC70-DDF2-4C71-99E5-B1E84A292DCE}" destId="{33640071-CE94-4E2F-BAC7-FF7FD353E5BD}" srcOrd="0" destOrd="0" presId="urn:microsoft.com/office/officeart/2005/8/layout/hierarchy6"/>
    <dgm:cxn modelId="{3661C2E0-A1BA-47C7-8B23-529C882F6FA0}" type="presParOf" srcId="{5BE3B459-D7C0-4C6C-8AB6-969C760824AF}" destId="{A85D22A0-58C2-4D2B-B1A2-376B1DF2882C}" srcOrd="4" destOrd="0" presId="urn:microsoft.com/office/officeart/2005/8/layout/hierarchy6"/>
    <dgm:cxn modelId="{E7CDB443-B730-4BA9-A02D-905DE2E369BE}" type="presParOf" srcId="{A85D22A0-58C2-4D2B-B1A2-376B1DF2882C}" destId="{02C0C8B6-FFC2-4133-8619-929924822552}" srcOrd="0" destOrd="0" presId="urn:microsoft.com/office/officeart/2005/8/layout/hierarchy6"/>
    <dgm:cxn modelId="{9797B502-6B7A-4725-8664-9661C02042C6}" type="presParOf" srcId="{A85D22A0-58C2-4D2B-B1A2-376B1DF2882C}" destId="{91607679-E15B-437D-8671-87C7C0E5D7C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3A8CDA-E655-430E-B525-22A8A7B16889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6857E67A-FAF5-4AB8-BCA2-CCBEEA151BCC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Оказаны 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государственные услуги по:</a:t>
          </a:r>
          <a:endParaRPr lang="ru-RU" dirty="0"/>
        </a:p>
      </dgm:t>
    </dgm:pt>
    <dgm:pt modelId="{E2D8A555-6BA2-4B37-A581-1B3A0B6A47A5}" type="parTrans" cxnId="{E26C4F23-FC4A-4D52-B0E8-79AB492E027F}">
      <dgm:prSet/>
      <dgm:spPr/>
      <dgm:t>
        <a:bodyPr/>
        <a:lstStyle/>
        <a:p>
          <a:endParaRPr lang="ru-RU"/>
        </a:p>
      </dgm:t>
    </dgm:pt>
    <dgm:pt modelId="{50EC9B3D-23D0-4AA5-B4BF-BCD9B58F98C0}" type="sibTrans" cxnId="{E26C4F23-FC4A-4D52-B0E8-79AB492E027F}">
      <dgm:prSet/>
      <dgm:spPr/>
      <dgm:t>
        <a:bodyPr/>
        <a:lstStyle/>
        <a:p>
          <a:endParaRPr lang="ru-RU"/>
        </a:p>
      </dgm:t>
    </dgm:pt>
    <dgm:pt modelId="{2B13B097-AD9C-491D-BD16-CC5DFD444DC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социальной адаптации - 271 чел.</a:t>
          </a:r>
          <a:endParaRPr lang="ru-RU" dirty="0"/>
        </a:p>
      </dgm:t>
    </dgm:pt>
    <dgm:pt modelId="{978A0119-915E-4CA7-AA9E-DEFC177D1F57}" type="parTrans" cxnId="{0640A691-F743-4B0D-863E-40348D01542F}">
      <dgm:prSet/>
      <dgm:spPr/>
      <dgm:t>
        <a:bodyPr/>
        <a:lstStyle/>
        <a:p>
          <a:endParaRPr lang="ru-RU"/>
        </a:p>
      </dgm:t>
    </dgm:pt>
    <dgm:pt modelId="{88FDC153-2D4E-4ED5-8B56-382621172C74}" type="sibTrans" cxnId="{0640A691-F743-4B0D-863E-40348D01542F}">
      <dgm:prSet/>
      <dgm:spPr/>
      <dgm:t>
        <a:bodyPr/>
        <a:lstStyle/>
        <a:p>
          <a:endParaRPr lang="ru-RU"/>
        </a:p>
      </dgm:t>
    </dgm:pt>
    <dgm:pt modelId="{4490358F-EDF6-4C57-8B2C-AF1E642932AA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профессиональному обучению - 78 чел., </a:t>
          </a:r>
        </a:p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том числе 6 чел. по мероприятию «Организация профессионального обучения и дополнительного профессионального образования трудоспособных инвалидов молодого возраста»</a:t>
          </a:r>
          <a:endParaRPr lang="ru-RU" sz="1400" dirty="0">
            <a:solidFill>
              <a:schemeClr val="tx1"/>
            </a:solidFill>
          </a:endParaRPr>
        </a:p>
      </dgm:t>
    </dgm:pt>
    <dgm:pt modelId="{7608BF13-2EFF-4667-9D19-8307765B34F6}" type="parTrans" cxnId="{07A424A2-4E80-469E-84AF-A148270BF305}">
      <dgm:prSet/>
      <dgm:spPr/>
      <dgm:t>
        <a:bodyPr/>
        <a:lstStyle/>
        <a:p>
          <a:endParaRPr lang="ru-RU"/>
        </a:p>
      </dgm:t>
    </dgm:pt>
    <dgm:pt modelId="{947D12CD-96CA-407E-B7FC-7E03EEB71D28}" type="sibTrans" cxnId="{07A424A2-4E80-469E-84AF-A148270BF305}">
      <dgm:prSet/>
      <dgm:spPr/>
      <dgm:t>
        <a:bodyPr/>
        <a:lstStyle/>
        <a:p>
          <a:endParaRPr lang="ru-RU"/>
        </a:p>
      </dgm:t>
    </dgm:pt>
    <dgm:pt modelId="{A08DFBE5-38BD-4B73-BA48-CFC3EC9ABC55}">
      <dgm:prSet phldrT="[Текст]"/>
      <dgm:spPr/>
      <dgm:t>
        <a:bodyPr/>
        <a:lstStyle/>
        <a:p>
          <a:r>
            <a:rPr lang="ru-RU" b="0" dirty="0" smtClean="0">
              <a:latin typeface="Times New Roman" pitchFamily="18" charset="0"/>
              <a:cs typeface="Times New Roman" pitchFamily="18" charset="0"/>
            </a:rPr>
            <a:t>профессиональной ориентации - 1116 чел.</a:t>
          </a:r>
          <a:endParaRPr lang="ru-RU" dirty="0"/>
        </a:p>
      </dgm:t>
    </dgm:pt>
    <dgm:pt modelId="{4094033A-32D7-42F2-AE80-740F1327136C}" type="parTrans" cxnId="{8C25F375-3079-45A6-9639-BD026E439BFE}">
      <dgm:prSet/>
      <dgm:spPr/>
      <dgm:t>
        <a:bodyPr/>
        <a:lstStyle/>
        <a:p>
          <a:endParaRPr lang="ru-RU"/>
        </a:p>
      </dgm:t>
    </dgm:pt>
    <dgm:pt modelId="{9603EF95-9038-4EAE-8FCE-AC7FD95985A4}" type="sibTrans" cxnId="{8C25F375-3079-45A6-9639-BD026E439BFE}">
      <dgm:prSet/>
      <dgm:spPr/>
      <dgm:t>
        <a:bodyPr/>
        <a:lstStyle/>
        <a:p>
          <a:endParaRPr lang="ru-RU"/>
        </a:p>
      </dgm:t>
    </dgm:pt>
    <dgm:pt modelId="{24007F43-C433-4AAE-B89C-E900166FFD4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психологической поддержке - 335 чел.</a:t>
          </a:r>
          <a:endParaRPr lang="ru-RU" dirty="0"/>
        </a:p>
      </dgm:t>
    </dgm:pt>
    <dgm:pt modelId="{0555C030-9BCE-44A4-BE87-1561AA89C9EF}" type="parTrans" cxnId="{B156FDDE-8F59-41B8-A8F8-58CF232E4EB0}">
      <dgm:prSet/>
      <dgm:spPr/>
      <dgm:t>
        <a:bodyPr/>
        <a:lstStyle/>
        <a:p>
          <a:endParaRPr lang="ru-RU"/>
        </a:p>
      </dgm:t>
    </dgm:pt>
    <dgm:pt modelId="{8D842FE9-7ADA-4D6B-9CDB-70E0AFEDEA57}" type="sibTrans" cxnId="{B156FDDE-8F59-41B8-A8F8-58CF232E4EB0}">
      <dgm:prSet/>
      <dgm:spPr/>
      <dgm:t>
        <a:bodyPr/>
        <a:lstStyle/>
        <a:p>
          <a:endParaRPr lang="ru-RU"/>
        </a:p>
      </dgm:t>
    </dgm:pt>
    <dgm:pt modelId="{F4015D31-487C-4FF6-A743-0746611E4572}" type="pres">
      <dgm:prSet presAssocID="{2B3A8CDA-E655-430E-B525-22A8A7B16889}" presName="compositeShape" presStyleCnt="0">
        <dgm:presLayoutVars>
          <dgm:dir/>
          <dgm:resizeHandles/>
        </dgm:presLayoutVars>
      </dgm:prSet>
      <dgm:spPr/>
    </dgm:pt>
    <dgm:pt modelId="{D83494EB-91D7-42D2-B24C-001CE38AC5FD}" type="pres">
      <dgm:prSet presAssocID="{2B3A8CDA-E655-430E-B525-22A8A7B16889}" presName="pyramid" presStyleLbl="node1" presStyleIdx="0" presStyleCnt="1" custLinFactNeighborX="1279" custLinFactNeighborY="-1282"/>
      <dgm:spPr/>
    </dgm:pt>
    <dgm:pt modelId="{D463F640-7AC4-44C5-9696-FC141AE2051D}" type="pres">
      <dgm:prSet presAssocID="{2B3A8CDA-E655-430E-B525-22A8A7B16889}" presName="theList" presStyleCnt="0"/>
      <dgm:spPr/>
    </dgm:pt>
    <dgm:pt modelId="{FF50BAB2-65F7-4237-B65F-64397A20DD04}" type="pres">
      <dgm:prSet presAssocID="{6857E67A-FAF5-4AB8-BCA2-CCBEEA151BCC}" presName="aNode" presStyleLbl="fgAcc1" presStyleIdx="0" presStyleCnt="5" custScaleY="35711" custLinFactY="-1921" custLinFactNeighborX="244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F6C07-411D-4F68-AA30-170EAE2FA38D}" type="pres">
      <dgm:prSet presAssocID="{6857E67A-FAF5-4AB8-BCA2-CCBEEA151BCC}" presName="aSpace" presStyleCnt="0"/>
      <dgm:spPr/>
    </dgm:pt>
    <dgm:pt modelId="{C6D28452-518F-45D2-81D7-835336BD4B16}" type="pres">
      <dgm:prSet presAssocID="{A08DFBE5-38BD-4B73-BA48-CFC3EC9ABC55}" presName="aNode" presStyleLbl="fgAcc1" presStyleIdx="1" presStyleCnt="5" custScaleX="128795" custScaleY="29451" custLinFactNeighborX="359" custLinFactNeighborY="-99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6123C-5CC5-4E30-8686-88B8732D46A3}" type="pres">
      <dgm:prSet presAssocID="{A08DFBE5-38BD-4B73-BA48-CFC3EC9ABC55}" presName="aSpace" presStyleCnt="0"/>
      <dgm:spPr/>
    </dgm:pt>
    <dgm:pt modelId="{30A3A550-3E51-4144-A8C2-A639757A3B04}" type="pres">
      <dgm:prSet presAssocID="{24007F43-C433-4AAE-B89C-E900166FFD46}" presName="aNode" presStyleLbl="fgAcc1" presStyleIdx="2" presStyleCnt="5" custScaleX="128795" custScaleY="29675" custLinFactNeighborX="359" custLinFactNeighborY="-84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6D154-1EA5-4D9C-B060-80677B954D52}" type="pres">
      <dgm:prSet presAssocID="{24007F43-C433-4AAE-B89C-E900166FFD46}" presName="aSpace" presStyleCnt="0"/>
      <dgm:spPr/>
    </dgm:pt>
    <dgm:pt modelId="{E755460D-1EFE-486C-BF9F-0DDF6A50DEA8}" type="pres">
      <dgm:prSet presAssocID="{2B13B097-AD9C-491D-BD16-CC5DFD444DCB}" presName="aNode" presStyleLbl="fgAcc1" presStyleIdx="3" presStyleCnt="5" custScaleX="128796" custScaleY="27583" custLinFactNeighborX="359" custLinFactNeighborY="-93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693BA-673D-426E-9D11-27C0D3AE8D31}" type="pres">
      <dgm:prSet presAssocID="{2B13B097-AD9C-491D-BD16-CC5DFD444DCB}" presName="aSpace" presStyleCnt="0"/>
      <dgm:spPr/>
    </dgm:pt>
    <dgm:pt modelId="{4984270B-DF8F-4B0A-BC53-77FBD52120DB}" type="pres">
      <dgm:prSet presAssocID="{4490358F-EDF6-4C57-8B2C-AF1E642932AA}" presName="aNode" presStyleLbl="fgAcc1" presStyleIdx="4" presStyleCnt="5" custScaleX="129560" custScaleY="59525" custLinFactY="-171" custLinFactNeighborX="74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A61BE-751E-4088-A744-C15806143643}" type="pres">
      <dgm:prSet presAssocID="{4490358F-EDF6-4C57-8B2C-AF1E642932AA}" presName="aSpace" presStyleCnt="0"/>
      <dgm:spPr/>
    </dgm:pt>
  </dgm:ptLst>
  <dgm:cxnLst>
    <dgm:cxn modelId="{07A424A2-4E80-469E-84AF-A148270BF305}" srcId="{2B3A8CDA-E655-430E-B525-22A8A7B16889}" destId="{4490358F-EDF6-4C57-8B2C-AF1E642932AA}" srcOrd="4" destOrd="0" parTransId="{7608BF13-2EFF-4667-9D19-8307765B34F6}" sibTransId="{947D12CD-96CA-407E-B7FC-7E03EEB71D28}"/>
    <dgm:cxn modelId="{E26C4F23-FC4A-4D52-B0E8-79AB492E027F}" srcId="{2B3A8CDA-E655-430E-B525-22A8A7B16889}" destId="{6857E67A-FAF5-4AB8-BCA2-CCBEEA151BCC}" srcOrd="0" destOrd="0" parTransId="{E2D8A555-6BA2-4B37-A581-1B3A0B6A47A5}" sibTransId="{50EC9B3D-23D0-4AA5-B4BF-BCD9B58F98C0}"/>
    <dgm:cxn modelId="{A7C448BB-256F-4810-B9DD-2CD8BA6FC6A7}" type="presOf" srcId="{4490358F-EDF6-4C57-8B2C-AF1E642932AA}" destId="{4984270B-DF8F-4B0A-BC53-77FBD52120DB}" srcOrd="0" destOrd="0" presId="urn:microsoft.com/office/officeart/2005/8/layout/pyramid2"/>
    <dgm:cxn modelId="{EC63E87D-E8F3-4353-9885-47FC5A76544D}" type="presOf" srcId="{24007F43-C433-4AAE-B89C-E900166FFD46}" destId="{30A3A550-3E51-4144-A8C2-A639757A3B04}" srcOrd="0" destOrd="0" presId="urn:microsoft.com/office/officeart/2005/8/layout/pyramid2"/>
    <dgm:cxn modelId="{B156FDDE-8F59-41B8-A8F8-58CF232E4EB0}" srcId="{2B3A8CDA-E655-430E-B525-22A8A7B16889}" destId="{24007F43-C433-4AAE-B89C-E900166FFD46}" srcOrd="2" destOrd="0" parTransId="{0555C030-9BCE-44A4-BE87-1561AA89C9EF}" sibTransId="{8D842FE9-7ADA-4D6B-9CDB-70E0AFEDEA57}"/>
    <dgm:cxn modelId="{0640A691-F743-4B0D-863E-40348D01542F}" srcId="{2B3A8CDA-E655-430E-B525-22A8A7B16889}" destId="{2B13B097-AD9C-491D-BD16-CC5DFD444DCB}" srcOrd="3" destOrd="0" parTransId="{978A0119-915E-4CA7-AA9E-DEFC177D1F57}" sibTransId="{88FDC153-2D4E-4ED5-8B56-382621172C74}"/>
    <dgm:cxn modelId="{0D2270AD-914E-41DA-A077-CF8EF18E70A0}" type="presOf" srcId="{6857E67A-FAF5-4AB8-BCA2-CCBEEA151BCC}" destId="{FF50BAB2-65F7-4237-B65F-64397A20DD04}" srcOrd="0" destOrd="0" presId="urn:microsoft.com/office/officeart/2005/8/layout/pyramid2"/>
    <dgm:cxn modelId="{D7E85B61-EB96-4832-B6B3-B84754A81158}" type="presOf" srcId="{A08DFBE5-38BD-4B73-BA48-CFC3EC9ABC55}" destId="{C6D28452-518F-45D2-81D7-835336BD4B16}" srcOrd="0" destOrd="0" presId="urn:microsoft.com/office/officeart/2005/8/layout/pyramid2"/>
    <dgm:cxn modelId="{FC524D42-C8AB-4F05-B671-D8B9D2953F0F}" type="presOf" srcId="{2B3A8CDA-E655-430E-B525-22A8A7B16889}" destId="{F4015D31-487C-4FF6-A743-0746611E4572}" srcOrd="0" destOrd="0" presId="urn:microsoft.com/office/officeart/2005/8/layout/pyramid2"/>
    <dgm:cxn modelId="{8C25F375-3079-45A6-9639-BD026E439BFE}" srcId="{2B3A8CDA-E655-430E-B525-22A8A7B16889}" destId="{A08DFBE5-38BD-4B73-BA48-CFC3EC9ABC55}" srcOrd="1" destOrd="0" parTransId="{4094033A-32D7-42F2-AE80-740F1327136C}" sibTransId="{9603EF95-9038-4EAE-8FCE-AC7FD95985A4}"/>
    <dgm:cxn modelId="{68B89B61-FEC0-412A-8076-8604C17F2D0A}" type="presOf" srcId="{2B13B097-AD9C-491D-BD16-CC5DFD444DCB}" destId="{E755460D-1EFE-486C-BF9F-0DDF6A50DEA8}" srcOrd="0" destOrd="0" presId="urn:microsoft.com/office/officeart/2005/8/layout/pyramid2"/>
    <dgm:cxn modelId="{A2017183-DDC0-4184-8628-ECDE82C857A9}" type="presParOf" srcId="{F4015D31-487C-4FF6-A743-0746611E4572}" destId="{D83494EB-91D7-42D2-B24C-001CE38AC5FD}" srcOrd="0" destOrd="0" presId="urn:microsoft.com/office/officeart/2005/8/layout/pyramid2"/>
    <dgm:cxn modelId="{CCB9F96E-0610-4F21-9531-84458E5A9990}" type="presParOf" srcId="{F4015D31-487C-4FF6-A743-0746611E4572}" destId="{D463F640-7AC4-44C5-9696-FC141AE2051D}" srcOrd="1" destOrd="0" presId="urn:microsoft.com/office/officeart/2005/8/layout/pyramid2"/>
    <dgm:cxn modelId="{5449398D-CAE4-40A2-B84C-799E0B3E684B}" type="presParOf" srcId="{D463F640-7AC4-44C5-9696-FC141AE2051D}" destId="{FF50BAB2-65F7-4237-B65F-64397A20DD04}" srcOrd="0" destOrd="0" presId="urn:microsoft.com/office/officeart/2005/8/layout/pyramid2"/>
    <dgm:cxn modelId="{DBBA2EBC-0BF2-498A-A7EF-5C740D9F5FA1}" type="presParOf" srcId="{D463F640-7AC4-44C5-9696-FC141AE2051D}" destId="{E6DF6C07-411D-4F68-AA30-170EAE2FA38D}" srcOrd="1" destOrd="0" presId="urn:microsoft.com/office/officeart/2005/8/layout/pyramid2"/>
    <dgm:cxn modelId="{525C6131-48CD-48F3-855E-02072919FE23}" type="presParOf" srcId="{D463F640-7AC4-44C5-9696-FC141AE2051D}" destId="{C6D28452-518F-45D2-81D7-835336BD4B16}" srcOrd="2" destOrd="0" presId="urn:microsoft.com/office/officeart/2005/8/layout/pyramid2"/>
    <dgm:cxn modelId="{84CD0033-9220-419A-98C5-E0B17D18DE62}" type="presParOf" srcId="{D463F640-7AC4-44C5-9696-FC141AE2051D}" destId="{18E6123C-5CC5-4E30-8686-88B8732D46A3}" srcOrd="3" destOrd="0" presId="urn:microsoft.com/office/officeart/2005/8/layout/pyramid2"/>
    <dgm:cxn modelId="{9BAA4003-F2AB-415D-ACEC-FAAD1083BACE}" type="presParOf" srcId="{D463F640-7AC4-44C5-9696-FC141AE2051D}" destId="{30A3A550-3E51-4144-A8C2-A639757A3B04}" srcOrd="4" destOrd="0" presId="urn:microsoft.com/office/officeart/2005/8/layout/pyramid2"/>
    <dgm:cxn modelId="{E7A50BA8-0B44-400E-A812-8A6DB9C2D953}" type="presParOf" srcId="{D463F640-7AC4-44C5-9696-FC141AE2051D}" destId="{ED06D154-1EA5-4D9C-B060-80677B954D52}" srcOrd="5" destOrd="0" presId="urn:microsoft.com/office/officeart/2005/8/layout/pyramid2"/>
    <dgm:cxn modelId="{6FBC3E5C-0EF4-4983-A0E1-C6FA5EDB9960}" type="presParOf" srcId="{D463F640-7AC4-44C5-9696-FC141AE2051D}" destId="{E755460D-1EFE-486C-BF9F-0DDF6A50DEA8}" srcOrd="6" destOrd="0" presId="urn:microsoft.com/office/officeart/2005/8/layout/pyramid2"/>
    <dgm:cxn modelId="{4348C917-5D6A-4349-9F39-01AA03E67EA6}" type="presParOf" srcId="{D463F640-7AC4-44C5-9696-FC141AE2051D}" destId="{939693BA-673D-426E-9D11-27C0D3AE8D31}" srcOrd="7" destOrd="0" presId="urn:microsoft.com/office/officeart/2005/8/layout/pyramid2"/>
    <dgm:cxn modelId="{1A1F370D-1485-41C3-95AA-B34E45B34DD0}" type="presParOf" srcId="{D463F640-7AC4-44C5-9696-FC141AE2051D}" destId="{4984270B-DF8F-4B0A-BC53-77FBD52120DB}" srcOrd="8" destOrd="0" presId="urn:microsoft.com/office/officeart/2005/8/layout/pyramid2"/>
    <dgm:cxn modelId="{E797E3DD-FA00-41C4-9811-4B41EC7FCFB8}" type="presParOf" srcId="{D463F640-7AC4-44C5-9696-FC141AE2051D}" destId="{5D5A61BE-751E-4088-A744-C15806143643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3D2513-D675-4AE1-AD8F-EA56EB93AB1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13CA05-69DD-4FBC-97AB-0583B6A7223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 временные рабочие              места – 454 чел.</a:t>
          </a:r>
          <a:endParaRPr lang="ru-RU" sz="1800" b="1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97A4EBD-4FB5-4855-99FE-3FA6E566B77E}" type="parTrans" cxnId="{1B52557D-BE02-4A34-9FE6-65243DFFA631}">
      <dgm:prSet/>
      <dgm:spPr/>
      <dgm:t>
        <a:bodyPr/>
        <a:lstStyle/>
        <a:p>
          <a:endParaRPr lang="ru-RU"/>
        </a:p>
      </dgm:t>
    </dgm:pt>
    <dgm:pt modelId="{FDD3E938-F49C-4968-9626-0AB9E441BCC6}" type="sibTrans" cxnId="{1B52557D-BE02-4A34-9FE6-65243DFFA631}">
      <dgm:prSet/>
      <dgm:spPr/>
      <dgm:t>
        <a:bodyPr/>
        <a:lstStyle/>
        <a:p>
          <a:endParaRPr lang="ru-RU"/>
        </a:p>
      </dgm:t>
    </dgm:pt>
    <dgm:pt modelId="{30A3EFE9-4976-4DC7-BE22-B4BC79E42571}">
      <dgm:prSet phldrT="[Текст]" custT="1"/>
      <dgm:spPr/>
      <dgm:t>
        <a:bodyPr/>
        <a:lstStyle/>
        <a:p>
          <a:pPr algn="just"/>
          <a:r>
            <a:rPr lang="ru-RU" sz="1400" baseline="0" dirty="0" smtClean="0">
              <a:latin typeface="Times New Roman" pitchFamily="18" charset="0"/>
              <a:cs typeface="Times New Roman" pitchFamily="18" charset="0"/>
            </a:rPr>
            <a:t>109 чел. на оплачиваемые общественные работы</a:t>
          </a:r>
          <a:endParaRPr lang="ru-RU" sz="1400" baseline="0" dirty="0">
            <a:latin typeface="Times New Roman" pitchFamily="18" charset="0"/>
            <a:cs typeface="Times New Roman" pitchFamily="18" charset="0"/>
          </a:endParaRPr>
        </a:p>
      </dgm:t>
    </dgm:pt>
    <dgm:pt modelId="{B2F40BB4-8DAF-4B90-A752-2A859367BA62}" type="parTrans" cxnId="{43EA8656-B2BC-48B9-9469-45D2364EC36A}">
      <dgm:prSet/>
      <dgm:spPr/>
      <dgm:t>
        <a:bodyPr/>
        <a:lstStyle/>
        <a:p>
          <a:endParaRPr lang="ru-RU"/>
        </a:p>
      </dgm:t>
    </dgm:pt>
    <dgm:pt modelId="{40564F52-3B68-4C0F-A04D-D9F266085F76}" type="sibTrans" cxnId="{43EA8656-B2BC-48B9-9469-45D2364EC36A}">
      <dgm:prSet/>
      <dgm:spPr/>
      <dgm:t>
        <a:bodyPr/>
        <a:lstStyle/>
        <a:p>
          <a:endParaRPr lang="ru-RU"/>
        </a:p>
      </dgm:t>
    </dgm:pt>
    <dgm:pt modelId="{89004B25-BE9C-4DF4-B718-D4F81E81A204}">
      <dgm:prSet phldrT="[Текст]"/>
      <dgm:spPr/>
      <dgm:t>
        <a:bodyPr/>
        <a:lstStyle/>
        <a:p>
          <a:endParaRPr lang="ru-RU" dirty="0"/>
        </a:p>
      </dgm:t>
    </dgm:pt>
    <dgm:pt modelId="{E7A8A01B-2F56-422E-9355-58913C4623C8}" type="parTrans" cxnId="{DD689E9B-773F-4AC2-ADF9-2F6DD580199D}">
      <dgm:prSet/>
      <dgm:spPr/>
      <dgm:t>
        <a:bodyPr/>
        <a:lstStyle/>
        <a:p>
          <a:endParaRPr lang="ru-RU"/>
        </a:p>
      </dgm:t>
    </dgm:pt>
    <dgm:pt modelId="{603DE6AC-4823-4236-ABBE-E3D244A30CB1}" type="sibTrans" cxnId="{DD689E9B-773F-4AC2-ADF9-2F6DD580199D}">
      <dgm:prSet/>
      <dgm:spPr/>
      <dgm:t>
        <a:bodyPr/>
        <a:lstStyle/>
        <a:p>
          <a:endParaRPr lang="ru-RU"/>
        </a:p>
      </dgm:t>
    </dgm:pt>
    <dgm:pt modelId="{1CC35B0D-1544-40CA-84B6-16920D91A5CF}">
      <dgm:prSet phldrT="[Текст]" custT="1"/>
      <dgm:spPr/>
      <dgm:t>
        <a:bodyPr/>
        <a:lstStyle/>
        <a:p>
          <a:pPr algn="just"/>
          <a:r>
            <a:rPr lang="ru-RU" sz="1400" b="0" i="0" baseline="0" dirty="0" smtClean="0">
              <a:latin typeface="Times New Roman" pitchFamily="18" charset="0"/>
            </a:rPr>
            <a:t>11 чел. на временные работы для несовершеннолетних в свободное от учебы время</a:t>
          </a:r>
          <a:endParaRPr lang="ru-RU" sz="1400" b="0" i="0" baseline="0" dirty="0">
            <a:latin typeface="Times New Roman" pitchFamily="18" charset="0"/>
          </a:endParaRPr>
        </a:p>
      </dgm:t>
    </dgm:pt>
    <dgm:pt modelId="{626F9838-C98D-41DB-B043-B3F24A983EAC}" type="parTrans" cxnId="{4381E504-0598-456F-B175-0FF701722A33}">
      <dgm:prSet/>
      <dgm:spPr/>
      <dgm:t>
        <a:bodyPr/>
        <a:lstStyle/>
        <a:p>
          <a:endParaRPr lang="ru-RU"/>
        </a:p>
      </dgm:t>
    </dgm:pt>
    <dgm:pt modelId="{6FFF20A2-E968-4F1B-943A-F1691E22EB60}" type="sibTrans" cxnId="{4381E504-0598-456F-B175-0FF701722A33}">
      <dgm:prSet/>
      <dgm:spPr/>
      <dgm:t>
        <a:bodyPr/>
        <a:lstStyle/>
        <a:p>
          <a:endParaRPr lang="ru-RU"/>
        </a:p>
      </dgm:t>
    </dgm:pt>
    <dgm:pt modelId="{C86699A3-7886-47B4-B328-7CFAFCD67313}">
      <dgm:prSet phldrT="[Текст]" custT="1"/>
      <dgm:spPr/>
      <dgm:t>
        <a:bodyPr/>
        <a:lstStyle/>
        <a:p>
          <a:r>
            <a:rPr lang="ru-RU" sz="1800" b="1" i="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 постоянные рабочие            места – 369 чел. </a:t>
          </a:r>
        </a:p>
        <a:p>
          <a:r>
            <a:rPr lang="ru-RU" sz="1800" b="1" i="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(их них на квотируемые рабочие места – 257 чел.)</a:t>
          </a:r>
          <a:endParaRPr lang="ru-RU" sz="1800" b="1" i="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5A3C955-3AC3-47A2-BF91-A7DBD64C3C67}" type="parTrans" cxnId="{916C4D1C-FB93-41A1-BB92-E6B65CD66285}">
      <dgm:prSet/>
      <dgm:spPr/>
      <dgm:t>
        <a:bodyPr/>
        <a:lstStyle/>
        <a:p>
          <a:endParaRPr lang="ru-RU"/>
        </a:p>
      </dgm:t>
    </dgm:pt>
    <dgm:pt modelId="{E0A880F3-27F8-4B71-9202-DD247C94E0E3}" type="sibTrans" cxnId="{916C4D1C-FB93-41A1-BB92-E6B65CD66285}">
      <dgm:prSet/>
      <dgm:spPr/>
      <dgm:t>
        <a:bodyPr/>
        <a:lstStyle/>
        <a:p>
          <a:endParaRPr lang="ru-RU"/>
        </a:p>
      </dgm:t>
    </dgm:pt>
    <dgm:pt modelId="{174E691B-C4C5-4547-97EF-66C768BAE0C7}">
      <dgm:prSet phldrT="[Текст]" custT="1"/>
      <dgm:spPr/>
      <dgm:t>
        <a:bodyPr/>
        <a:lstStyle/>
        <a:p>
          <a:pPr algn="just"/>
          <a:r>
            <a:rPr lang="ru-RU" sz="1400" i="0" baseline="0" dirty="0" smtClean="0">
              <a:latin typeface="Times New Roman" pitchFamily="18" charset="0"/>
              <a:cs typeface="Times New Roman" pitchFamily="18" charset="0"/>
            </a:rPr>
            <a:t>126 чел. на оборудованные рабочие места</a:t>
          </a:r>
          <a:endParaRPr lang="ru-RU" sz="1400" i="0" baseline="0" dirty="0">
            <a:latin typeface="Times New Roman" pitchFamily="18" charset="0"/>
            <a:cs typeface="Times New Roman" pitchFamily="18" charset="0"/>
          </a:endParaRPr>
        </a:p>
      </dgm:t>
    </dgm:pt>
    <dgm:pt modelId="{E750D076-F196-46C2-8BF1-F52768D4784B}" type="parTrans" cxnId="{72E7639C-D4B4-4BCD-BB57-B49C177605EC}">
      <dgm:prSet/>
      <dgm:spPr/>
      <dgm:t>
        <a:bodyPr/>
        <a:lstStyle/>
        <a:p>
          <a:endParaRPr lang="ru-RU"/>
        </a:p>
      </dgm:t>
    </dgm:pt>
    <dgm:pt modelId="{243BBD7D-2447-4977-8BC4-342DA8EAAEBD}" type="sibTrans" cxnId="{72E7639C-D4B4-4BCD-BB57-B49C177605EC}">
      <dgm:prSet/>
      <dgm:spPr/>
      <dgm:t>
        <a:bodyPr/>
        <a:lstStyle/>
        <a:p>
          <a:endParaRPr lang="ru-RU"/>
        </a:p>
      </dgm:t>
    </dgm:pt>
    <dgm:pt modelId="{5DCADBE8-9DB9-4F7E-AFCC-1A5BF31FD993}">
      <dgm:prSet phldrT="[Текст]" custT="1"/>
      <dgm:spPr/>
      <dgm:t>
        <a:bodyPr/>
        <a:lstStyle/>
        <a:p>
          <a:pPr algn="just"/>
          <a:r>
            <a:rPr lang="ru-RU" sz="1400" b="0" i="0" baseline="0" dirty="0" smtClean="0">
              <a:latin typeface="Times New Roman" pitchFamily="18" charset="0"/>
            </a:rPr>
            <a:t>  8 чел. на стажировку выпускников</a:t>
          </a:r>
          <a:endParaRPr lang="ru-RU" sz="1400" b="0" i="0" baseline="0" dirty="0">
            <a:latin typeface="Times New Roman" pitchFamily="18" charset="0"/>
          </a:endParaRPr>
        </a:p>
      </dgm:t>
    </dgm:pt>
    <dgm:pt modelId="{2A801C95-2843-400F-A60F-8DB2FA4C4E1D}" type="parTrans" cxnId="{5C825541-3726-4286-B9F6-4F09712170EC}">
      <dgm:prSet/>
      <dgm:spPr/>
      <dgm:t>
        <a:bodyPr/>
        <a:lstStyle/>
        <a:p>
          <a:endParaRPr lang="ru-RU"/>
        </a:p>
      </dgm:t>
    </dgm:pt>
    <dgm:pt modelId="{BD77C5BC-F046-4345-A670-A9910A73BD5C}" type="sibTrans" cxnId="{5C825541-3726-4286-B9F6-4F09712170EC}">
      <dgm:prSet/>
      <dgm:spPr/>
      <dgm:t>
        <a:bodyPr/>
        <a:lstStyle/>
        <a:p>
          <a:endParaRPr lang="ru-RU"/>
        </a:p>
      </dgm:t>
    </dgm:pt>
    <dgm:pt modelId="{7818A2D3-F939-48A5-861D-76400AF16B86}">
      <dgm:prSet phldrT="[Текст]" custT="1"/>
      <dgm:spPr/>
      <dgm:t>
        <a:bodyPr/>
        <a:lstStyle/>
        <a:p>
          <a:pPr algn="just"/>
          <a:r>
            <a:rPr lang="ru-RU" sz="1400" baseline="0" dirty="0" smtClean="0">
              <a:latin typeface="Times New Roman" pitchFamily="18" charset="0"/>
              <a:cs typeface="Times New Roman" pitchFamily="18" charset="0"/>
            </a:rPr>
            <a:t>297 чел. на временные работы для безработных граждан, испытывающих трудности в поиске работы</a:t>
          </a:r>
          <a:endParaRPr lang="ru-RU" sz="1400" baseline="0" dirty="0">
            <a:latin typeface="Times New Roman" pitchFamily="18" charset="0"/>
            <a:cs typeface="Times New Roman" pitchFamily="18" charset="0"/>
          </a:endParaRPr>
        </a:p>
      </dgm:t>
    </dgm:pt>
    <dgm:pt modelId="{C1C9F92C-B8D4-4938-A409-31E84D62094A}" type="parTrans" cxnId="{D4137381-0893-40CA-AF44-FBD8A04CDB57}">
      <dgm:prSet/>
      <dgm:spPr/>
      <dgm:t>
        <a:bodyPr/>
        <a:lstStyle/>
        <a:p>
          <a:endParaRPr lang="ru-RU"/>
        </a:p>
      </dgm:t>
    </dgm:pt>
    <dgm:pt modelId="{C85D63B7-D746-4C19-AB5D-8C56E832D0AE}" type="sibTrans" cxnId="{D4137381-0893-40CA-AF44-FBD8A04CDB57}">
      <dgm:prSet/>
      <dgm:spPr/>
      <dgm:t>
        <a:bodyPr/>
        <a:lstStyle/>
        <a:p>
          <a:endParaRPr lang="ru-RU"/>
        </a:p>
      </dgm:t>
    </dgm:pt>
    <dgm:pt modelId="{00464DBF-349E-44BD-A18D-D40CF200248F}">
      <dgm:prSet custT="1"/>
      <dgm:spPr/>
      <dgm:t>
        <a:bodyPr/>
        <a:lstStyle/>
        <a:p>
          <a:r>
            <a:rPr lang="ru-RU" sz="1800" b="1" i="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открыли собственное                дело – 10 чел.</a:t>
          </a:r>
          <a:endParaRPr lang="ru-RU" sz="1800" dirty="0" smtClean="0">
            <a:solidFill>
              <a:schemeClr val="bg2">
                <a:lumMod val="50000"/>
              </a:schemeClr>
            </a:solidFill>
          </a:endParaRPr>
        </a:p>
      </dgm:t>
    </dgm:pt>
    <dgm:pt modelId="{7D4DCEBB-45D1-44FF-BFAE-72C70269A7F2}" type="parTrans" cxnId="{EBFAE430-9DBF-41DC-8919-16419283A7B9}">
      <dgm:prSet/>
      <dgm:spPr/>
      <dgm:t>
        <a:bodyPr/>
        <a:lstStyle/>
        <a:p>
          <a:endParaRPr lang="ru-RU"/>
        </a:p>
      </dgm:t>
    </dgm:pt>
    <dgm:pt modelId="{1E19FD42-EC6D-44BA-A9D0-64397E547BF9}" type="sibTrans" cxnId="{EBFAE430-9DBF-41DC-8919-16419283A7B9}">
      <dgm:prSet/>
      <dgm:spPr/>
      <dgm:t>
        <a:bodyPr/>
        <a:lstStyle/>
        <a:p>
          <a:endParaRPr lang="ru-RU"/>
        </a:p>
      </dgm:t>
    </dgm:pt>
    <dgm:pt modelId="{EA334703-C0C5-471B-BC57-42D4A2C09567}" type="pres">
      <dgm:prSet presAssocID="{203D2513-D675-4AE1-AD8F-EA56EB93AB1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1378CE-590D-4396-8B2A-05B8F7795420}" type="pres">
      <dgm:prSet presAssocID="{F813CA05-69DD-4FBC-97AB-0583B6A7223D}" presName="circle1" presStyleLbl="node1" presStyleIdx="0" presStyleCnt="4" custScaleX="91479" custScaleY="97364" custLinFactNeighborX="2469" custLinFactNeighborY="3448"/>
      <dgm:spPr/>
    </dgm:pt>
    <dgm:pt modelId="{5FEE7720-0C1C-4EE4-AF22-6950B62C3451}" type="pres">
      <dgm:prSet presAssocID="{F813CA05-69DD-4FBC-97AB-0583B6A7223D}" presName="space" presStyleCnt="0"/>
      <dgm:spPr/>
    </dgm:pt>
    <dgm:pt modelId="{1C3B47FF-A512-4E3E-88C5-A2863A81A89B}" type="pres">
      <dgm:prSet presAssocID="{F813CA05-69DD-4FBC-97AB-0583B6A7223D}" presName="rect1" presStyleLbl="alignAcc1" presStyleIdx="0" presStyleCnt="4" custScaleX="105543" custScaleY="101976" custLinFactNeighborX="295" custLinFactNeighborY="4118"/>
      <dgm:spPr/>
      <dgm:t>
        <a:bodyPr/>
        <a:lstStyle/>
        <a:p>
          <a:endParaRPr lang="ru-RU"/>
        </a:p>
      </dgm:t>
    </dgm:pt>
    <dgm:pt modelId="{B135867F-C5DA-4745-9C9D-2C5F38AA38D9}" type="pres">
      <dgm:prSet presAssocID="{89004B25-BE9C-4DF4-B718-D4F81E81A204}" presName="vertSpace2" presStyleLbl="node1" presStyleIdx="0" presStyleCnt="4"/>
      <dgm:spPr/>
    </dgm:pt>
    <dgm:pt modelId="{DC65DE34-353E-47A3-ACB0-0DE4C1C51B8C}" type="pres">
      <dgm:prSet presAssocID="{89004B25-BE9C-4DF4-B718-D4F81E81A204}" presName="circle2" presStyleLbl="node1" presStyleIdx="1" presStyleCnt="4" custLinFactNeighborX="1538" custLinFactNeighborY="-5"/>
      <dgm:spPr/>
    </dgm:pt>
    <dgm:pt modelId="{FF958E5F-48FA-459D-A8D6-48D6F6D1103A}" type="pres">
      <dgm:prSet presAssocID="{89004B25-BE9C-4DF4-B718-D4F81E81A204}" presName="rect2" presStyleLbl="alignAcc1" presStyleIdx="1" presStyleCnt="4" custScaleX="105431" custLinFactNeighborX="370" custLinFactNeighborY="-5"/>
      <dgm:spPr/>
      <dgm:t>
        <a:bodyPr/>
        <a:lstStyle/>
        <a:p>
          <a:endParaRPr lang="ru-RU"/>
        </a:p>
      </dgm:t>
    </dgm:pt>
    <dgm:pt modelId="{D7AC5F72-21C6-4A53-8377-737ACDC31FA9}" type="pres">
      <dgm:prSet presAssocID="{C86699A3-7886-47B4-B328-7CFAFCD67313}" presName="vertSpace3" presStyleLbl="node1" presStyleIdx="1" presStyleCnt="4"/>
      <dgm:spPr/>
    </dgm:pt>
    <dgm:pt modelId="{A6F924EA-FFDF-4C42-9D6F-8A54AB2E4338}" type="pres">
      <dgm:prSet presAssocID="{C86699A3-7886-47B4-B328-7CFAFCD67313}" presName="circle3" presStyleLbl="node1" presStyleIdx="2" presStyleCnt="4" custScaleX="81756" custLinFactNeighborX="5576" custLinFactNeighborY="-1620"/>
      <dgm:spPr/>
    </dgm:pt>
    <dgm:pt modelId="{AA0EF602-049D-4BE4-803C-F87467109AB5}" type="pres">
      <dgm:prSet presAssocID="{C86699A3-7886-47B4-B328-7CFAFCD67313}" presName="rect3" presStyleLbl="alignAcc1" presStyleIdx="2" presStyleCnt="4" custScaleX="104552" custScaleY="93556" custLinFactNeighborX="1540" custLinFactNeighborY="-13964"/>
      <dgm:spPr/>
      <dgm:t>
        <a:bodyPr/>
        <a:lstStyle/>
        <a:p>
          <a:endParaRPr lang="ru-RU"/>
        </a:p>
      </dgm:t>
    </dgm:pt>
    <dgm:pt modelId="{5C0C104F-7D8D-4579-BE3D-6192F47D0872}" type="pres">
      <dgm:prSet presAssocID="{00464DBF-349E-44BD-A18D-D40CF200248F}" presName="vertSpace4" presStyleLbl="node1" presStyleIdx="2" presStyleCnt="4"/>
      <dgm:spPr/>
    </dgm:pt>
    <dgm:pt modelId="{2FEA07C0-6943-4610-BF59-1EA421F8E80D}" type="pres">
      <dgm:prSet presAssocID="{00464DBF-349E-44BD-A18D-D40CF200248F}" presName="circle4" presStyleLbl="node1" presStyleIdx="3" presStyleCnt="4" custScaleY="83650" custLinFactNeighborX="-12098" custLinFactNeighborY="-24805"/>
      <dgm:spPr/>
    </dgm:pt>
    <dgm:pt modelId="{6E5EC04E-54AE-4BA1-9212-FC76FC7CB8BB}" type="pres">
      <dgm:prSet presAssocID="{00464DBF-349E-44BD-A18D-D40CF200248F}" presName="rect4" presStyleLbl="alignAcc1" presStyleIdx="3" presStyleCnt="4" custScaleX="104551" custScaleY="87729" custLinFactNeighborX="961" custLinFactNeighborY="-30941"/>
      <dgm:spPr/>
      <dgm:t>
        <a:bodyPr/>
        <a:lstStyle/>
        <a:p>
          <a:endParaRPr lang="ru-RU"/>
        </a:p>
      </dgm:t>
    </dgm:pt>
    <dgm:pt modelId="{6AFDCA44-AE65-4937-8E4C-401CDCB49441}" type="pres">
      <dgm:prSet presAssocID="{F813CA05-69DD-4FBC-97AB-0583B6A7223D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3EA3A-487F-41DF-96E8-39BFEAF0D7AB}" type="pres">
      <dgm:prSet presAssocID="{F813CA05-69DD-4FBC-97AB-0583B6A7223D}" presName="rect1ChTx" presStyleLbl="alignAcc1" presStyleIdx="3" presStyleCnt="4" custScaleX="116930" custScaleY="100000" custLinFactNeighborX="-698" custLinFactNeighborY="2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22825D-7585-45BB-B89B-BB3118A02DA3}" type="pres">
      <dgm:prSet presAssocID="{89004B25-BE9C-4DF4-B718-D4F81E81A204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E704D7-EABC-4AD8-A533-A01C703EEE63}" type="pres">
      <dgm:prSet presAssocID="{89004B25-BE9C-4DF4-B718-D4F81E81A204}" presName="rect2ChTx" presStyleLbl="alignAcc1" presStyleIdx="3" presStyleCnt="4" custScaleX="117470" custScaleY="100000" custLinFactNeighborX="-968" custLinFactNeighborY="-17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66962-13D7-4DAE-B909-1B75CADEEE31}" type="pres">
      <dgm:prSet presAssocID="{C86699A3-7886-47B4-B328-7CFAFCD67313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78240-BF80-42C2-92EC-206BAF9EEA36}" type="pres">
      <dgm:prSet presAssocID="{C86699A3-7886-47B4-B328-7CFAFCD67313}" presName="rect3ChTx" presStyleLbl="alignAcc1" presStyleIdx="3" presStyleCnt="4" custScaleX="115124" custScaleY="100000" custLinFactNeighborX="205" custLinFactNeighborY="-17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93E84-4236-4CE8-9449-0A7088AC4419}" type="pres">
      <dgm:prSet presAssocID="{00464DBF-349E-44BD-A18D-D40CF200248F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B4869-5914-483B-B6C6-432C65C54486}" type="pres">
      <dgm:prSet presAssocID="{00464DBF-349E-44BD-A18D-D40CF200248F}" presName="rect4ChTx" presStyleLbl="alignAcc1" presStyleIdx="3" presStyleCnt="4">
        <dgm:presLayoutVars>
          <dgm:bulletEnabled val="1"/>
        </dgm:presLayoutVars>
      </dgm:prSet>
      <dgm:spPr/>
    </dgm:pt>
  </dgm:ptLst>
  <dgm:cxnLst>
    <dgm:cxn modelId="{5C825541-3726-4286-B9F6-4F09712170EC}" srcId="{89004B25-BE9C-4DF4-B718-D4F81E81A204}" destId="{5DCADBE8-9DB9-4F7E-AFCC-1A5BF31FD993}" srcOrd="1" destOrd="0" parTransId="{2A801C95-2843-400F-A60F-8DB2FA4C4E1D}" sibTransId="{BD77C5BC-F046-4345-A670-A9910A73BD5C}"/>
    <dgm:cxn modelId="{916C4D1C-FB93-41A1-BB92-E6B65CD66285}" srcId="{203D2513-D675-4AE1-AD8F-EA56EB93AB12}" destId="{C86699A3-7886-47B4-B328-7CFAFCD67313}" srcOrd="2" destOrd="0" parTransId="{C5A3C955-3AC3-47A2-BF91-A7DBD64C3C67}" sibTransId="{E0A880F3-27F8-4B71-9202-DD247C94E0E3}"/>
    <dgm:cxn modelId="{36F4E87C-F89B-4472-B6F1-17B367D1DC4B}" type="presOf" srcId="{5DCADBE8-9DB9-4F7E-AFCC-1A5BF31FD993}" destId="{97E704D7-EABC-4AD8-A533-A01C703EEE63}" srcOrd="0" destOrd="1" presId="urn:microsoft.com/office/officeart/2005/8/layout/target3"/>
    <dgm:cxn modelId="{72E7639C-D4B4-4BCD-BB57-B49C177605EC}" srcId="{C86699A3-7886-47B4-B328-7CFAFCD67313}" destId="{174E691B-C4C5-4547-97EF-66C768BAE0C7}" srcOrd="0" destOrd="0" parTransId="{E750D076-F196-46C2-8BF1-F52768D4784B}" sibTransId="{243BBD7D-2447-4977-8BC4-342DA8EAAEBD}"/>
    <dgm:cxn modelId="{0E055CFA-BE54-4F1B-AFEC-64262ECE003A}" type="presOf" srcId="{1CC35B0D-1544-40CA-84B6-16920D91A5CF}" destId="{97E704D7-EABC-4AD8-A533-A01C703EEE63}" srcOrd="0" destOrd="0" presId="urn:microsoft.com/office/officeart/2005/8/layout/target3"/>
    <dgm:cxn modelId="{DD689E9B-773F-4AC2-ADF9-2F6DD580199D}" srcId="{203D2513-D675-4AE1-AD8F-EA56EB93AB12}" destId="{89004B25-BE9C-4DF4-B718-D4F81E81A204}" srcOrd="1" destOrd="0" parTransId="{E7A8A01B-2F56-422E-9355-58913C4623C8}" sibTransId="{603DE6AC-4823-4236-ABBE-E3D244A30CB1}"/>
    <dgm:cxn modelId="{FF73DA03-83A8-426D-9C5F-D9F90CC17DA3}" type="presOf" srcId="{C86699A3-7886-47B4-B328-7CFAFCD67313}" destId="{F2566962-13D7-4DAE-B909-1B75CADEEE31}" srcOrd="1" destOrd="0" presId="urn:microsoft.com/office/officeart/2005/8/layout/target3"/>
    <dgm:cxn modelId="{74A460BD-52FA-4C8E-A61A-50D685767BA2}" type="presOf" srcId="{203D2513-D675-4AE1-AD8F-EA56EB93AB12}" destId="{EA334703-C0C5-471B-BC57-42D4A2C09567}" srcOrd="0" destOrd="0" presId="urn:microsoft.com/office/officeart/2005/8/layout/target3"/>
    <dgm:cxn modelId="{22F0EC7A-70E3-454E-B8C0-968FF5DFB259}" type="presOf" srcId="{7818A2D3-F939-48A5-861D-76400AF16B86}" destId="{4473EA3A-487F-41DF-96E8-39BFEAF0D7AB}" srcOrd="0" destOrd="1" presId="urn:microsoft.com/office/officeart/2005/8/layout/target3"/>
    <dgm:cxn modelId="{7062897E-2A7A-4BCA-BB1C-BDD37A882012}" type="presOf" srcId="{00464DBF-349E-44BD-A18D-D40CF200248F}" destId="{6E5EC04E-54AE-4BA1-9212-FC76FC7CB8BB}" srcOrd="0" destOrd="0" presId="urn:microsoft.com/office/officeart/2005/8/layout/target3"/>
    <dgm:cxn modelId="{04E5BCE6-34C2-47B2-AC83-6C146A487179}" type="presOf" srcId="{89004B25-BE9C-4DF4-B718-D4F81E81A204}" destId="{FF958E5F-48FA-459D-A8D6-48D6F6D1103A}" srcOrd="0" destOrd="0" presId="urn:microsoft.com/office/officeart/2005/8/layout/target3"/>
    <dgm:cxn modelId="{11995D41-A18C-49C8-AC70-F69337176DD3}" type="presOf" srcId="{00464DBF-349E-44BD-A18D-D40CF200248F}" destId="{AFA93E84-4236-4CE8-9449-0A7088AC4419}" srcOrd="1" destOrd="0" presId="urn:microsoft.com/office/officeart/2005/8/layout/target3"/>
    <dgm:cxn modelId="{270BF62D-D19F-4B98-8FC4-EBC81DAF9F7A}" type="presOf" srcId="{F813CA05-69DD-4FBC-97AB-0583B6A7223D}" destId="{1C3B47FF-A512-4E3E-88C5-A2863A81A89B}" srcOrd="0" destOrd="0" presId="urn:microsoft.com/office/officeart/2005/8/layout/target3"/>
    <dgm:cxn modelId="{28E569BA-5949-4C44-B882-D5E21015F045}" type="presOf" srcId="{C86699A3-7886-47B4-B328-7CFAFCD67313}" destId="{AA0EF602-049D-4BE4-803C-F87467109AB5}" srcOrd="0" destOrd="0" presId="urn:microsoft.com/office/officeart/2005/8/layout/target3"/>
    <dgm:cxn modelId="{34C3B203-9120-4C42-B07E-BBD0F6DD7990}" type="presOf" srcId="{89004B25-BE9C-4DF4-B718-D4F81E81A204}" destId="{FA22825D-7585-45BB-B89B-BB3118A02DA3}" srcOrd="1" destOrd="0" presId="urn:microsoft.com/office/officeart/2005/8/layout/target3"/>
    <dgm:cxn modelId="{4381E504-0598-456F-B175-0FF701722A33}" srcId="{89004B25-BE9C-4DF4-B718-D4F81E81A204}" destId="{1CC35B0D-1544-40CA-84B6-16920D91A5CF}" srcOrd="0" destOrd="0" parTransId="{626F9838-C98D-41DB-B043-B3F24A983EAC}" sibTransId="{6FFF20A2-E968-4F1B-943A-F1691E22EB60}"/>
    <dgm:cxn modelId="{321668F2-785D-4C73-97D0-8B4BFA6B2D4C}" type="presOf" srcId="{30A3EFE9-4976-4DC7-BE22-B4BC79E42571}" destId="{4473EA3A-487F-41DF-96E8-39BFEAF0D7AB}" srcOrd="0" destOrd="0" presId="urn:microsoft.com/office/officeart/2005/8/layout/target3"/>
    <dgm:cxn modelId="{1B52557D-BE02-4A34-9FE6-65243DFFA631}" srcId="{203D2513-D675-4AE1-AD8F-EA56EB93AB12}" destId="{F813CA05-69DD-4FBC-97AB-0583B6A7223D}" srcOrd="0" destOrd="0" parTransId="{C97A4EBD-4FB5-4855-99FE-3FA6E566B77E}" sibTransId="{FDD3E938-F49C-4968-9626-0AB9E441BCC6}"/>
    <dgm:cxn modelId="{C0A5F85C-75C3-47F9-916B-BE6F3CB667EF}" type="presOf" srcId="{174E691B-C4C5-4547-97EF-66C768BAE0C7}" destId="{26978240-BF80-42C2-92EC-206BAF9EEA36}" srcOrd="0" destOrd="0" presId="urn:microsoft.com/office/officeart/2005/8/layout/target3"/>
    <dgm:cxn modelId="{EBFAE430-9DBF-41DC-8919-16419283A7B9}" srcId="{203D2513-D675-4AE1-AD8F-EA56EB93AB12}" destId="{00464DBF-349E-44BD-A18D-D40CF200248F}" srcOrd="3" destOrd="0" parTransId="{7D4DCEBB-45D1-44FF-BFAE-72C70269A7F2}" sibTransId="{1E19FD42-EC6D-44BA-A9D0-64397E547BF9}"/>
    <dgm:cxn modelId="{43EA8656-B2BC-48B9-9469-45D2364EC36A}" srcId="{F813CA05-69DD-4FBC-97AB-0583B6A7223D}" destId="{30A3EFE9-4976-4DC7-BE22-B4BC79E42571}" srcOrd="0" destOrd="0" parTransId="{B2F40BB4-8DAF-4B90-A752-2A859367BA62}" sibTransId="{40564F52-3B68-4C0F-A04D-D9F266085F76}"/>
    <dgm:cxn modelId="{D4137381-0893-40CA-AF44-FBD8A04CDB57}" srcId="{F813CA05-69DD-4FBC-97AB-0583B6A7223D}" destId="{7818A2D3-F939-48A5-861D-76400AF16B86}" srcOrd="1" destOrd="0" parTransId="{C1C9F92C-B8D4-4938-A409-31E84D62094A}" sibTransId="{C85D63B7-D746-4C19-AB5D-8C56E832D0AE}"/>
    <dgm:cxn modelId="{88E38DF4-E60D-4968-A2BB-28F185B215AF}" type="presOf" srcId="{F813CA05-69DD-4FBC-97AB-0583B6A7223D}" destId="{6AFDCA44-AE65-4937-8E4C-401CDCB49441}" srcOrd="1" destOrd="0" presId="urn:microsoft.com/office/officeart/2005/8/layout/target3"/>
    <dgm:cxn modelId="{EB8DD404-6DD7-4BF3-9ABE-82037B84F12B}" type="presParOf" srcId="{EA334703-C0C5-471B-BC57-42D4A2C09567}" destId="{7A1378CE-590D-4396-8B2A-05B8F7795420}" srcOrd="0" destOrd="0" presId="urn:microsoft.com/office/officeart/2005/8/layout/target3"/>
    <dgm:cxn modelId="{F6CFEADE-79AD-4518-BDC0-EE8F9E60DBCC}" type="presParOf" srcId="{EA334703-C0C5-471B-BC57-42D4A2C09567}" destId="{5FEE7720-0C1C-4EE4-AF22-6950B62C3451}" srcOrd="1" destOrd="0" presId="urn:microsoft.com/office/officeart/2005/8/layout/target3"/>
    <dgm:cxn modelId="{92EF5A8B-5E48-42D7-B93C-FA6946608DF6}" type="presParOf" srcId="{EA334703-C0C5-471B-BC57-42D4A2C09567}" destId="{1C3B47FF-A512-4E3E-88C5-A2863A81A89B}" srcOrd="2" destOrd="0" presId="urn:microsoft.com/office/officeart/2005/8/layout/target3"/>
    <dgm:cxn modelId="{4F40F23C-CFC6-44E6-BD80-064120D5F229}" type="presParOf" srcId="{EA334703-C0C5-471B-BC57-42D4A2C09567}" destId="{B135867F-C5DA-4745-9C9D-2C5F38AA38D9}" srcOrd="3" destOrd="0" presId="urn:microsoft.com/office/officeart/2005/8/layout/target3"/>
    <dgm:cxn modelId="{0303F9D3-6765-4544-B8FC-6B251CB946B2}" type="presParOf" srcId="{EA334703-C0C5-471B-BC57-42D4A2C09567}" destId="{DC65DE34-353E-47A3-ACB0-0DE4C1C51B8C}" srcOrd="4" destOrd="0" presId="urn:microsoft.com/office/officeart/2005/8/layout/target3"/>
    <dgm:cxn modelId="{718C8C68-A6CF-4BC3-9F20-A3B466D8A5F6}" type="presParOf" srcId="{EA334703-C0C5-471B-BC57-42D4A2C09567}" destId="{FF958E5F-48FA-459D-A8D6-48D6F6D1103A}" srcOrd="5" destOrd="0" presId="urn:microsoft.com/office/officeart/2005/8/layout/target3"/>
    <dgm:cxn modelId="{6C245A87-8936-45A5-AA5B-3272CD3424BB}" type="presParOf" srcId="{EA334703-C0C5-471B-BC57-42D4A2C09567}" destId="{D7AC5F72-21C6-4A53-8377-737ACDC31FA9}" srcOrd="6" destOrd="0" presId="urn:microsoft.com/office/officeart/2005/8/layout/target3"/>
    <dgm:cxn modelId="{9AC9E39D-B570-4291-8613-C7A2515A6B4C}" type="presParOf" srcId="{EA334703-C0C5-471B-BC57-42D4A2C09567}" destId="{A6F924EA-FFDF-4C42-9D6F-8A54AB2E4338}" srcOrd="7" destOrd="0" presId="urn:microsoft.com/office/officeart/2005/8/layout/target3"/>
    <dgm:cxn modelId="{3801E692-BFE8-4AF8-8BA0-B2B771FD709A}" type="presParOf" srcId="{EA334703-C0C5-471B-BC57-42D4A2C09567}" destId="{AA0EF602-049D-4BE4-803C-F87467109AB5}" srcOrd="8" destOrd="0" presId="urn:microsoft.com/office/officeart/2005/8/layout/target3"/>
    <dgm:cxn modelId="{F0BD6CEF-964C-4463-A50B-BEC5953CC5BC}" type="presParOf" srcId="{EA334703-C0C5-471B-BC57-42D4A2C09567}" destId="{5C0C104F-7D8D-4579-BE3D-6192F47D0872}" srcOrd="9" destOrd="0" presId="urn:microsoft.com/office/officeart/2005/8/layout/target3"/>
    <dgm:cxn modelId="{FD0CD1E7-3E65-412D-9A6E-2B6540FBF7D8}" type="presParOf" srcId="{EA334703-C0C5-471B-BC57-42D4A2C09567}" destId="{2FEA07C0-6943-4610-BF59-1EA421F8E80D}" srcOrd="10" destOrd="0" presId="urn:microsoft.com/office/officeart/2005/8/layout/target3"/>
    <dgm:cxn modelId="{A54BCC03-FF8F-446C-A3A6-6A71D15EDC14}" type="presParOf" srcId="{EA334703-C0C5-471B-BC57-42D4A2C09567}" destId="{6E5EC04E-54AE-4BA1-9212-FC76FC7CB8BB}" srcOrd="11" destOrd="0" presId="urn:microsoft.com/office/officeart/2005/8/layout/target3"/>
    <dgm:cxn modelId="{6CBCA754-0512-4D0B-8359-F4D05E03F22A}" type="presParOf" srcId="{EA334703-C0C5-471B-BC57-42D4A2C09567}" destId="{6AFDCA44-AE65-4937-8E4C-401CDCB49441}" srcOrd="12" destOrd="0" presId="urn:microsoft.com/office/officeart/2005/8/layout/target3"/>
    <dgm:cxn modelId="{C95AE897-1E0D-4D51-8B5F-3F3C2C7A3282}" type="presParOf" srcId="{EA334703-C0C5-471B-BC57-42D4A2C09567}" destId="{4473EA3A-487F-41DF-96E8-39BFEAF0D7AB}" srcOrd="13" destOrd="0" presId="urn:microsoft.com/office/officeart/2005/8/layout/target3"/>
    <dgm:cxn modelId="{CE8FA9E7-6EFB-4615-9A0F-F7FC1F8F8D3F}" type="presParOf" srcId="{EA334703-C0C5-471B-BC57-42D4A2C09567}" destId="{FA22825D-7585-45BB-B89B-BB3118A02DA3}" srcOrd="14" destOrd="0" presId="urn:microsoft.com/office/officeart/2005/8/layout/target3"/>
    <dgm:cxn modelId="{B8099BE3-21A1-4C9D-845B-1B07DD78C9C8}" type="presParOf" srcId="{EA334703-C0C5-471B-BC57-42D4A2C09567}" destId="{97E704D7-EABC-4AD8-A533-A01C703EEE63}" srcOrd="15" destOrd="0" presId="urn:microsoft.com/office/officeart/2005/8/layout/target3"/>
    <dgm:cxn modelId="{73DF4D33-9BE6-42C8-BBAD-B0DE3B890272}" type="presParOf" srcId="{EA334703-C0C5-471B-BC57-42D4A2C09567}" destId="{F2566962-13D7-4DAE-B909-1B75CADEEE31}" srcOrd="16" destOrd="0" presId="urn:microsoft.com/office/officeart/2005/8/layout/target3"/>
    <dgm:cxn modelId="{D0ABC8A7-B9D3-49E2-8CEA-960F26ECAC6D}" type="presParOf" srcId="{EA334703-C0C5-471B-BC57-42D4A2C09567}" destId="{26978240-BF80-42C2-92EC-206BAF9EEA36}" srcOrd="17" destOrd="0" presId="urn:microsoft.com/office/officeart/2005/8/layout/target3"/>
    <dgm:cxn modelId="{D71DEE8E-EB67-426A-BD5A-1B82EDDEB497}" type="presParOf" srcId="{EA334703-C0C5-471B-BC57-42D4A2C09567}" destId="{AFA93E84-4236-4CE8-9449-0A7088AC4419}" srcOrd="18" destOrd="0" presId="urn:microsoft.com/office/officeart/2005/8/layout/target3"/>
    <dgm:cxn modelId="{8729D477-D297-4020-8F47-068211720CCA}" type="presParOf" srcId="{EA334703-C0C5-471B-BC57-42D4A2C09567}" destId="{FA7B4869-5914-483B-B6C6-432C65C54486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6221B9-6089-451D-837F-230E5AEEA3E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E912AC-72D2-4F2A-9D7E-07706168AD3A}">
      <dgm:prSet phldrT="[Текст]" custT="1"/>
      <dgm:spPr>
        <a:solidFill>
          <a:srgbClr val="49ED74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Создано 126 оборудованных рабочих мест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658112-E01B-443B-973E-EC09F59F3535}" type="parTrans" cxnId="{8936DEFD-C0CD-47DA-B02C-EAC77D1D7C97}">
      <dgm:prSet/>
      <dgm:spPr/>
      <dgm:t>
        <a:bodyPr/>
        <a:lstStyle/>
        <a:p>
          <a:endParaRPr lang="ru-RU"/>
        </a:p>
      </dgm:t>
    </dgm:pt>
    <dgm:pt modelId="{B0CE970C-EEF8-42C5-B539-74A5EFAB7A3C}" type="sibTrans" cxnId="{8936DEFD-C0CD-47DA-B02C-EAC77D1D7C97}">
      <dgm:prSet/>
      <dgm:spPr/>
      <dgm:t>
        <a:bodyPr/>
        <a:lstStyle/>
        <a:p>
          <a:endParaRPr lang="ru-RU"/>
        </a:p>
      </dgm:t>
    </dgm:pt>
    <dgm:pt modelId="{6010741F-4996-46D6-AF4D-020A8EBA0DBA}">
      <dgm:prSet phldrT="[Текст]" custT="1"/>
      <dgm:spPr/>
      <dgm:t>
        <a:bodyPr/>
        <a:lstStyle/>
        <a:p>
          <a:r>
            <a:rPr lang="ru-RU" sz="17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сфере услуг - 56</a:t>
          </a:r>
          <a:endParaRPr lang="ru-RU" sz="17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97ECA88-5319-4E86-BED5-FD1A758A8C32}" type="parTrans" cxnId="{50F5A749-0FB6-4F4C-BEB4-FEDF4FD2D80A}">
      <dgm:prSet/>
      <dgm:spPr/>
      <dgm:t>
        <a:bodyPr/>
        <a:lstStyle/>
        <a:p>
          <a:endParaRPr lang="ru-RU"/>
        </a:p>
      </dgm:t>
    </dgm:pt>
    <dgm:pt modelId="{D0EBF0D4-8140-4483-B8EE-4461F88F0F24}" type="sibTrans" cxnId="{50F5A749-0FB6-4F4C-BEB4-FEDF4FD2D80A}">
      <dgm:prSet/>
      <dgm:spPr/>
      <dgm:t>
        <a:bodyPr/>
        <a:lstStyle/>
        <a:p>
          <a:endParaRPr lang="ru-RU"/>
        </a:p>
      </dgm:t>
    </dgm:pt>
    <dgm:pt modelId="{0FA675FD-6132-45BB-AC82-8B29327003A4}">
      <dgm:prSet phldrT="[Текст]" custT="1"/>
      <dgm:spPr/>
      <dgm:t>
        <a:bodyPr/>
        <a:lstStyle/>
        <a:p>
          <a:r>
            <a: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производственной сфере - 26</a:t>
          </a:r>
          <a:endParaRPr lang="ru-RU" sz="1700" dirty="0"/>
        </a:p>
      </dgm:t>
    </dgm:pt>
    <dgm:pt modelId="{FA81BF6F-A5AB-4389-880F-8F358BD1C9C4}" type="parTrans" cxnId="{0425B5A7-8AD6-44F3-A7D8-31F9269D7FB8}">
      <dgm:prSet/>
      <dgm:spPr/>
      <dgm:t>
        <a:bodyPr/>
        <a:lstStyle/>
        <a:p>
          <a:endParaRPr lang="ru-RU"/>
        </a:p>
      </dgm:t>
    </dgm:pt>
    <dgm:pt modelId="{6970DBDE-6ECE-4FEC-870C-76905C4B55A6}" type="sibTrans" cxnId="{0425B5A7-8AD6-44F3-A7D8-31F9269D7FB8}">
      <dgm:prSet/>
      <dgm:spPr/>
      <dgm:t>
        <a:bodyPr/>
        <a:lstStyle/>
        <a:p>
          <a:endParaRPr lang="ru-RU"/>
        </a:p>
      </dgm:t>
    </dgm:pt>
    <dgm:pt modelId="{AF9B92E9-BEC0-4BB4-B4F6-AAD3D7B16377}">
      <dgm:prSet phldrT="[Текст]" custT="1"/>
      <dgm:spPr/>
      <dgm:t>
        <a:bodyPr/>
        <a:lstStyle/>
        <a:p>
          <a:r>
            <a: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бюджетной сфере - 44</a:t>
          </a:r>
          <a:endParaRPr lang="ru-RU" sz="17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464DA0-2E45-44FD-BE4F-D84822D44A60}" type="parTrans" cxnId="{F320F56D-25EF-4550-A2D2-5ECF12133E41}">
      <dgm:prSet/>
      <dgm:spPr/>
      <dgm:t>
        <a:bodyPr/>
        <a:lstStyle/>
        <a:p>
          <a:endParaRPr lang="ru-RU"/>
        </a:p>
      </dgm:t>
    </dgm:pt>
    <dgm:pt modelId="{21AB7CE8-843D-40F7-88B5-E0CEED82BD89}" type="sibTrans" cxnId="{F320F56D-25EF-4550-A2D2-5ECF12133E41}">
      <dgm:prSet/>
      <dgm:spPr/>
      <dgm:t>
        <a:bodyPr/>
        <a:lstStyle/>
        <a:p>
          <a:endParaRPr lang="ru-RU"/>
        </a:p>
      </dgm:t>
    </dgm:pt>
    <dgm:pt modelId="{0162EADF-F462-4A5D-A4DD-B526C50F6E71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Средняя заработная плата – 18,5 тыс. рублей, </a:t>
          </a:r>
        </a:p>
        <a:p>
          <a:r>
            <a: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максимальная – 35,0 тыс. рублей</a:t>
          </a:r>
          <a:endParaRPr lang="ru-RU" sz="17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00E472-79A7-4B0F-8FF3-2EDDF9F6516F}" type="sibTrans" cxnId="{F7F02801-75D4-4EFF-A6BC-E18B6ED9E882}">
      <dgm:prSet/>
      <dgm:spPr/>
      <dgm:t>
        <a:bodyPr/>
        <a:lstStyle/>
        <a:p>
          <a:endParaRPr lang="ru-RU"/>
        </a:p>
      </dgm:t>
    </dgm:pt>
    <dgm:pt modelId="{1432252A-93DD-46D7-BBE5-8FA5A14AA347}" type="parTrans" cxnId="{F7F02801-75D4-4EFF-A6BC-E18B6ED9E882}">
      <dgm:prSet/>
      <dgm:spPr/>
      <dgm:t>
        <a:bodyPr/>
        <a:lstStyle/>
        <a:p>
          <a:endParaRPr lang="ru-RU"/>
        </a:p>
      </dgm:t>
    </dgm:pt>
    <dgm:pt modelId="{80C3D4AA-97D6-4D27-9F61-9D52259F20BA}" type="pres">
      <dgm:prSet presAssocID="{2C6221B9-6089-451D-837F-230E5AEEA3E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1FBF6E-8EED-432D-8EFE-C0A44398FCAB}" type="pres">
      <dgm:prSet presAssocID="{2FE912AC-72D2-4F2A-9D7E-07706168AD3A}" presName="centerShape" presStyleLbl="node0" presStyleIdx="0" presStyleCnt="1" custScaleX="145435" custScaleY="136882"/>
      <dgm:spPr/>
      <dgm:t>
        <a:bodyPr/>
        <a:lstStyle/>
        <a:p>
          <a:endParaRPr lang="ru-RU"/>
        </a:p>
      </dgm:t>
    </dgm:pt>
    <dgm:pt modelId="{3065136F-98F0-48F3-AF29-3DFE8A90BB5A}" type="pres">
      <dgm:prSet presAssocID="{6010741F-4996-46D6-AF4D-020A8EBA0DBA}" presName="node" presStyleLbl="node1" presStyleIdx="0" presStyleCnt="4" custScaleX="185762" custScaleY="98577" custRadScaleRad="103219" custRadScaleInc="-71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B7645-9A25-49DA-B828-6F123947CD7F}" type="pres">
      <dgm:prSet presAssocID="{6010741F-4996-46D6-AF4D-020A8EBA0DBA}" presName="dummy" presStyleCnt="0"/>
      <dgm:spPr/>
    </dgm:pt>
    <dgm:pt modelId="{75CB35C8-19B6-422B-BB03-C8DEB77A7283}" type="pres">
      <dgm:prSet presAssocID="{D0EBF0D4-8140-4483-B8EE-4461F88F0F24}" presName="sibTrans" presStyleLbl="sibTrans2D1" presStyleIdx="0" presStyleCnt="4" custScaleX="111413" custLinFactNeighborX="44" custLinFactNeighborY="1459"/>
      <dgm:spPr/>
      <dgm:t>
        <a:bodyPr/>
        <a:lstStyle/>
        <a:p>
          <a:endParaRPr lang="ru-RU"/>
        </a:p>
      </dgm:t>
    </dgm:pt>
    <dgm:pt modelId="{98FB8727-815E-48DB-A5E1-3BD9DDA30BDC}" type="pres">
      <dgm:prSet presAssocID="{0162EADF-F462-4A5D-A4DD-B526C50F6E71}" presName="node" presStyleLbl="node1" presStyleIdx="1" presStyleCnt="4" custScaleX="219648" custScaleY="109151" custRadScaleRad="118218" custRadScaleInc="-119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A5B39-B7FB-4B89-9A6E-8F41D93A38B1}" type="pres">
      <dgm:prSet presAssocID="{0162EADF-F462-4A5D-A4DD-B526C50F6E71}" presName="dummy" presStyleCnt="0"/>
      <dgm:spPr/>
    </dgm:pt>
    <dgm:pt modelId="{CC70B74D-AE2E-4238-8666-4B5D4A1C684E}" type="pres">
      <dgm:prSet presAssocID="{C400E472-79A7-4B0F-8FF3-2EDDF9F6516F}" presName="sibTrans" presStyleLbl="sibTrans2D1" presStyleIdx="1" presStyleCnt="4" custScaleY="94909" custLinFactNeighborX="-2032" custLinFactNeighborY="-5429"/>
      <dgm:spPr/>
      <dgm:t>
        <a:bodyPr/>
        <a:lstStyle/>
        <a:p>
          <a:endParaRPr lang="ru-RU"/>
        </a:p>
      </dgm:t>
    </dgm:pt>
    <dgm:pt modelId="{63812CCC-73DF-4B1F-87D2-C91BBF69B4C7}" type="pres">
      <dgm:prSet presAssocID="{0FA675FD-6132-45BB-AC82-8B29327003A4}" presName="node" presStyleLbl="node1" presStyleIdx="2" presStyleCnt="4" custScaleX="184946" custScaleY="104980" custRadScaleRad="109093" custRadScaleInc="80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59A0C-3391-4FC5-BD46-EF5EC43278D1}" type="pres">
      <dgm:prSet presAssocID="{0FA675FD-6132-45BB-AC82-8B29327003A4}" presName="dummy" presStyleCnt="0"/>
      <dgm:spPr/>
    </dgm:pt>
    <dgm:pt modelId="{DF2CF7E4-BA30-4950-BB02-30FA4CE35AA4}" type="pres">
      <dgm:prSet presAssocID="{6970DBDE-6ECE-4FEC-870C-76905C4B55A6}" presName="sibTrans" presStyleLbl="sibTrans2D1" presStyleIdx="2" presStyleCnt="4" custScaleX="144649" custScaleY="102432" custLinFactNeighborX="2844" custLinFactNeighborY="516"/>
      <dgm:spPr/>
      <dgm:t>
        <a:bodyPr/>
        <a:lstStyle/>
        <a:p>
          <a:endParaRPr lang="ru-RU"/>
        </a:p>
      </dgm:t>
    </dgm:pt>
    <dgm:pt modelId="{A3D774FE-96AC-4F9E-BE8A-1AE60AD726C6}" type="pres">
      <dgm:prSet presAssocID="{AF9B92E9-BEC0-4BB4-B4F6-AAD3D7B16377}" presName="node" presStyleLbl="node1" presStyleIdx="3" presStyleCnt="4" custScaleX="159209" custScaleY="106383" custRadScaleRad="107483" custRadScaleInc="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FDAFC-4E2F-4EA7-9BA3-A13FC144EF91}" type="pres">
      <dgm:prSet presAssocID="{AF9B92E9-BEC0-4BB4-B4F6-AAD3D7B16377}" presName="dummy" presStyleCnt="0"/>
      <dgm:spPr/>
    </dgm:pt>
    <dgm:pt modelId="{070229DC-3811-4D1F-AC81-9E39A0ACAB38}" type="pres">
      <dgm:prSet presAssocID="{21AB7CE8-843D-40F7-88B5-E0CEED82BD89}" presName="sibTrans" presStyleLbl="sibTrans2D1" presStyleIdx="3" presStyleCnt="4" custScaleX="116773" custLinFactNeighborX="-11301" custLinFactNeighborY="-2658"/>
      <dgm:spPr/>
      <dgm:t>
        <a:bodyPr/>
        <a:lstStyle/>
        <a:p>
          <a:endParaRPr lang="ru-RU"/>
        </a:p>
      </dgm:t>
    </dgm:pt>
  </dgm:ptLst>
  <dgm:cxnLst>
    <dgm:cxn modelId="{DB531606-71F8-46A4-BDCD-74CC8E6C4136}" type="presOf" srcId="{0162EADF-F462-4A5D-A4DD-B526C50F6E71}" destId="{98FB8727-815E-48DB-A5E1-3BD9DDA30BDC}" srcOrd="0" destOrd="0" presId="urn:microsoft.com/office/officeart/2005/8/layout/radial6"/>
    <dgm:cxn modelId="{8936DEFD-C0CD-47DA-B02C-EAC77D1D7C97}" srcId="{2C6221B9-6089-451D-837F-230E5AEEA3EA}" destId="{2FE912AC-72D2-4F2A-9D7E-07706168AD3A}" srcOrd="0" destOrd="0" parTransId="{05658112-E01B-443B-973E-EC09F59F3535}" sibTransId="{B0CE970C-EEF8-42C5-B539-74A5EFAB7A3C}"/>
    <dgm:cxn modelId="{4AF856A5-C60D-4017-AB28-79E5E12CEB85}" type="presOf" srcId="{2C6221B9-6089-451D-837F-230E5AEEA3EA}" destId="{80C3D4AA-97D6-4D27-9F61-9D52259F20BA}" srcOrd="0" destOrd="0" presId="urn:microsoft.com/office/officeart/2005/8/layout/radial6"/>
    <dgm:cxn modelId="{0425B5A7-8AD6-44F3-A7D8-31F9269D7FB8}" srcId="{2FE912AC-72D2-4F2A-9D7E-07706168AD3A}" destId="{0FA675FD-6132-45BB-AC82-8B29327003A4}" srcOrd="2" destOrd="0" parTransId="{FA81BF6F-A5AB-4389-880F-8F358BD1C9C4}" sibTransId="{6970DBDE-6ECE-4FEC-870C-76905C4B55A6}"/>
    <dgm:cxn modelId="{041CF372-39D9-4740-B7DE-CA40A3CB251D}" type="presOf" srcId="{6010741F-4996-46D6-AF4D-020A8EBA0DBA}" destId="{3065136F-98F0-48F3-AF29-3DFE8A90BB5A}" srcOrd="0" destOrd="0" presId="urn:microsoft.com/office/officeart/2005/8/layout/radial6"/>
    <dgm:cxn modelId="{8B1D599B-C309-484C-BB80-39A8A47B6572}" type="presOf" srcId="{2FE912AC-72D2-4F2A-9D7E-07706168AD3A}" destId="{D11FBF6E-8EED-432D-8EFE-C0A44398FCAB}" srcOrd="0" destOrd="0" presId="urn:microsoft.com/office/officeart/2005/8/layout/radial6"/>
    <dgm:cxn modelId="{F7F02801-75D4-4EFF-A6BC-E18B6ED9E882}" srcId="{2FE912AC-72D2-4F2A-9D7E-07706168AD3A}" destId="{0162EADF-F462-4A5D-A4DD-B526C50F6E71}" srcOrd="1" destOrd="0" parTransId="{1432252A-93DD-46D7-BBE5-8FA5A14AA347}" sibTransId="{C400E472-79A7-4B0F-8FF3-2EDDF9F6516F}"/>
    <dgm:cxn modelId="{A07202D0-4D40-409E-8C73-9FD2D8FF03C7}" type="presOf" srcId="{6970DBDE-6ECE-4FEC-870C-76905C4B55A6}" destId="{DF2CF7E4-BA30-4950-BB02-30FA4CE35AA4}" srcOrd="0" destOrd="0" presId="urn:microsoft.com/office/officeart/2005/8/layout/radial6"/>
    <dgm:cxn modelId="{0D367B4B-B6A5-4E56-A2F6-E1D4370856CF}" type="presOf" srcId="{AF9B92E9-BEC0-4BB4-B4F6-AAD3D7B16377}" destId="{A3D774FE-96AC-4F9E-BE8A-1AE60AD726C6}" srcOrd="0" destOrd="0" presId="urn:microsoft.com/office/officeart/2005/8/layout/radial6"/>
    <dgm:cxn modelId="{9CE5F0EF-3733-4C35-BDA1-AB3F2938D1AC}" type="presOf" srcId="{21AB7CE8-843D-40F7-88B5-E0CEED82BD89}" destId="{070229DC-3811-4D1F-AC81-9E39A0ACAB38}" srcOrd="0" destOrd="0" presId="urn:microsoft.com/office/officeart/2005/8/layout/radial6"/>
    <dgm:cxn modelId="{2508CC8F-6624-4B99-A462-B78E36318A94}" type="presOf" srcId="{C400E472-79A7-4B0F-8FF3-2EDDF9F6516F}" destId="{CC70B74D-AE2E-4238-8666-4B5D4A1C684E}" srcOrd="0" destOrd="0" presId="urn:microsoft.com/office/officeart/2005/8/layout/radial6"/>
    <dgm:cxn modelId="{80CAC6D9-ED48-4310-9140-63A76E2CDD59}" type="presOf" srcId="{0FA675FD-6132-45BB-AC82-8B29327003A4}" destId="{63812CCC-73DF-4B1F-87D2-C91BBF69B4C7}" srcOrd="0" destOrd="0" presId="urn:microsoft.com/office/officeart/2005/8/layout/radial6"/>
    <dgm:cxn modelId="{50F5A749-0FB6-4F4C-BEB4-FEDF4FD2D80A}" srcId="{2FE912AC-72D2-4F2A-9D7E-07706168AD3A}" destId="{6010741F-4996-46D6-AF4D-020A8EBA0DBA}" srcOrd="0" destOrd="0" parTransId="{397ECA88-5319-4E86-BED5-FD1A758A8C32}" sibTransId="{D0EBF0D4-8140-4483-B8EE-4461F88F0F24}"/>
    <dgm:cxn modelId="{933F9DC8-C387-407C-8E87-F95A1045C564}" type="presOf" srcId="{D0EBF0D4-8140-4483-B8EE-4461F88F0F24}" destId="{75CB35C8-19B6-422B-BB03-C8DEB77A7283}" srcOrd="0" destOrd="0" presId="urn:microsoft.com/office/officeart/2005/8/layout/radial6"/>
    <dgm:cxn modelId="{F320F56D-25EF-4550-A2D2-5ECF12133E41}" srcId="{2FE912AC-72D2-4F2A-9D7E-07706168AD3A}" destId="{AF9B92E9-BEC0-4BB4-B4F6-AAD3D7B16377}" srcOrd="3" destOrd="0" parTransId="{C0464DA0-2E45-44FD-BE4F-D84822D44A60}" sibTransId="{21AB7CE8-843D-40F7-88B5-E0CEED82BD89}"/>
    <dgm:cxn modelId="{D21BEA37-49F5-47F0-9DDC-088A78FBE7DF}" type="presParOf" srcId="{80C3D4AA-97D6-4D27-9F61-9D52259F20BA}" destId="{D11FBF6E-8EED-432D-8EFE-C0A44398FCAB}" srcOrd="0" destOrd="0" presId="urn:microsoft.com/office/officeart/2005/8/layout/radial6"/>
    <dgm:cxn modelId="{D8713322-6DFE-4FA1-86CA-6C252EC16B1C}" type="presParOf" srcId="{80C3D4AA-97D6-4D27-9F61-9D52259F20BA}" destId="{3065136F-98F0-48F3-AF29-3DFE8A90BB5A}" srcOrd="1" destOrd="0" presId="urn:microsoft.com/office/officeart/2005/8/layout/radial6"/>
    <dgm:cxn modelId="{7074C006-5B9C-4B1C-9794-B7EF86ACA806}" type="presParOf" srcId="{80C3D4AA-97D6-4D27-9F61-9D52259F20BA}" destId="{350B7645-9A25-49DA-B828-6F123947CD7F}" srcOrd="2" destOrd="0" presId="urn:microsoft.com/office/officeart/2005/8/layout/radial6"/>
    <dgm:cxn modelId="{61DCEBBF-50A9-426A-B393-29955226F1CB}" type="presParOf" srcId="{80C3D4AA-97D6-4D27-9F61-9D52259F20BA}" destId="{75CB35C8-19B6-422B-BB03-C8DEB77A7283}" srcOrd="3" destOrd="0" presId="urn:microsoft.com/office/officeart/2005/8/layout/radial6"/>
    <dgm:cxn modelId="{09AB23B5-77B9-4692-ABEE-767708F2B696}" type="presParOf" srcId="{80C3D4AA-97D6-4D27-9F61-9D52259F20BA}" destId="{98FB8727-815E-48DB-A5E1-3BD9DDA30BDC}" srcOrd="4" destOrd="0" presId="urn:microsoft.com/office/officeart/2005/8/layout/radial6"/>
    <dgm:cxn modelId="{DF56C09D-19FE-424B-85A0-F6C8724326B1}" type="presParOf" srcId="{80C3D4AA-97D6-4D27-9F61-9D52259F20BA}" destId="{CC6A5B39-B7FB-4B89-9A6E-8F41D93A38B1}" srcOrd="5" destOrd="0" presId="urn:microsoft.com/office/officeart/2005/8/layout/radial6"/>
    <dgm:cxn modelId="{E6C2F77D-A809-4F00-9186-CB670C1A93C8}" type="presParOf" srcId="{80C3D4AA-97D6-4D27-9F61-9D52259F20BA}" destId="{CC70B74D-AE2E-4238-8666-4B5D4A1C684E}" srcOrd="6" destOrd="0" presId="urn:microsoft.com/office/officeart/2005/8/layout/radial6"/>
    <dgm:cxn modelId="{0592035F-306D-48E0-AE38-D578C40537D5}" type="presParOf" srcId="{80C3D4AA-97D6-4D27-9F61-9D52259F20BA}" destId="{63812CCC-73DF-4B1F-87D2-C91BBF69B4C7}" srcOrd="7" destOrd="0" presId="urn:microsoft.com/office/officeart/2005/8/layout/radial6"/>
    <dgm:cxn modelId="{7AC55A3D-E8B3-458C-8B67-E67F03D21449}" type="presParOf" srcId="{80C3D4AA-97D6-4D27-9F61-9D52259F20BA}" destId="{F4759A0C-3391-4FC5-BD46-EF5EC43278D1}" srcOrd="8" destOrd="0" presId="urn:microsoft.com/office/officeart/2005/8/layout/radial6"/>
    <dgm:cxn modelId="{40E6C8E8-8300-4A77-8C98-991F2CAC9A10}" type="presParOf" srcId="{80C3D4AA-97D6-4D27-9F61-9D52259F20BA}" destId="{DF2CF7E4-BA30-4950-BB02-30FA4CE35AA4}" srcOrd="9" destOrd="0" presId="urn:microsoft.com/office/officeart/2005/8/layout/radial6"/>
    <dgm:cxn modelId="{BA176F28-F860-40AF-B613-66F4BDD62BB1}" type="presParOf" srcId="{80C3D4AA-97D6-4D27-9F61-9D52259F20BA}" destId="{A3D774FE-96AC-4F9E-BE8A-1AE60AD726C6}" srcOrd="10" destOrd="0" presId="urn:microsoft.com/office/officeart/2005/8/layout/radial6"/>
    <dgm:cxn modelId="{46C6E721-4748-4C78-B5E7-37CEA3026562}" type="presParOf" srcId="{80C3D4AA-97D6-4D27-9F61-9D52259F20BA}" destId="{D22FDAFC-4E2F-4EA7-9BA3-A13FC144EF91}" srcOrd="11" destOrd="0" presId="urn:microsoft.com/office/officeart/2005/8/layout/radial6"/>
    <dgm:cxn modelId="{72D09ED7-183D-4434-9C96-34101820C1B4}" type="presParOf" srcId="{80C3D4AA-97D6-4D27-9F61-9D52259F20BA}" destId="{070229DC-3811-4D1F-AC81-9E39A0ACAB3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6CC663-F4C6-4A13-8689-EB7D26D5D023}" type="doc">
      <dgm:prSet loTypeId="urn:microsoft.com/office/officeart/2011/layout/Tab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1AE884-E0EB-46FD-9FA6-DA451706ABC4}">
      <dgm:prSet phldrT="[Текст]" custT="1"/>
      <dgm:spPr/>
      <dgm:t>
        <a:bodyPr/>
        <a:lstStyle/>
        <a:p>
          <a:pPr algn="just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Механизм реализации мероприятия предполагает  предоставление субсидии социально ориентированным некоммерческим организациям  на поддержку социально значимых программ по сопровождению инвалидов при трудоустройстве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812197B-46F7-4254-AF38-C71DF50B319D}" type="parTrans" cxnId="{3DEDCE15-6720-49DF-AA1D-A7A1ECB4EDE3}">
      <dgm:prSet/>
      <dgm:spPr/>
      <dgm:t>
        <a:bodyPr/>
        <a:lstStyle/>
        <a:p>
          <a:endParaRPr lang="ru-RU"/>
        </a:p>
      </dgm:t>
    </dgm:pt>
    <dgm:pt modelId="{B04E049F-6597-48EC-8438-EABD03661BA3}" type="sibTrans" cxnId="{3DEDCE15-6720-49DF-AA1D-A7A1ECB4EDE3}">
      <dgm:prSet/>
      <dgm:spPr/>
      <dgm:t>
        <a:bodyPr/>
        <a:lstStyle/>
        <a:p>
          <a:endParaRPr lang="ru-RU"/>
        </a:p>
      </dgm:t>
    </dgm:pt>
    <dgm:pt modelId="{DCB693F0-E676-4F79-96B7-C2E9305E2E9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Стажировка  инвалидов молодого возраста и инвалидов, получивших инвалидность впервые</a:t>
          </a:r>
          <a:endParaRPr lang="ru-RU" sz="1600" dirty="0">
            <a:solidFill>
              <a:srgbClr val="FFFF00"/>
            </a:solidFill>
          </a:endParaRPr>
        </a:p>
      </dgm:t>
    </dgm:pt>
    <dgm:pt modelId="{1F6A29FB-2DC9-449C-A55E-2CD2C0469D09}" type="parTrans" cxnId="{5365FB3B-5450-4493-9301-237FDBDE69F0}">
      <dgm:prSet/>
      <dgm:spPr/>
      <dgm:t>
        <a:bodyPr/>
        <a:lstStyle/>
        <a:p>
          <a:endParaRPr lang="ru-RU"/>
        </a:p>
      </dgm:t>
    </dgm:pt>
    <dgm:pt modelId="{4DA7DEA3-9200-4043-85EE-E7FAF2D36127}" type="sibTrans" cxnId="{5365FB3B-5450-4493-9301-237FDBDE69F0}">
      <dgm:prSet/>
      <dgm:spPr/>
      <dgm:t>
        <a:bodyPr/>
        <a:lstStyle/>
        <a:p>
          <a:endParaRPr lang="ru-RU"/>
        </a:p>
      </dgm:t>
    </dgm:pt>
    <dgm:pt modelId="{7F78A550-82DD-4343-BAB2-8B311BF39D77}">
      <dgm:prSet phldrT="[Текст]" custT="1"/>
      <dgm:spPr/>
      <dgm:t>
        <a:bodyPr/>
        <a:lstStyle/>
        <a:p>
          <a:pPr algn="just"/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8CFF038-DAB8-4577-8EFC-D52BA1E9238F}" type="parTrans" cxnId="{01080907-1B4A-4630-B6CC-623B4428EDF2}">
      <dgm:prSet/>
      <dgm:spPr/>
      <dgm:t>
        <a:bodyPr/>
        <a:lstStyle/>
        <a:p>
          <a:endParaRPr lang="ru-RU"/>
        </a:p>
      </dgm:t>
    </dgm:pt>
    <dgm:pt modelId="{11E913D6-DDC7-41F5-B308-FF3357714B17}" type="sibTrans" cxnId="{01080907-1B4A-4630-B6CC-623B4428EDF2}">
      <dgm:prSet/>
      <dgm:spPr/>
      <dgm:t>
        <a:bodyPr/>
        <a:lstStyle/>
        <a:p>
          <a:endParaRPr lang="ru-RU"/>
        </a:p>
      </dgm:t>
    </dgm:pt>
    <dgm:pt modelId="{404814F6-A0ED-4B8F-8A68-C6ABDCD7E62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Сопровождение инвалидов при трудоустройстве</a:t>
          </a:r>
          <a:endParaRPr lang="ru-RU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6839EF-1BF8-4E12-9489-B3D7BC6D00A1}" type="sibTrans" cxnId="{B7811AE6-9D8C-4E3D-A7C4-A2936D6AA917}">
      <dgm:prSet/>
      <dgm:spPr/>
      <dgm:t>
        <a:bodyPr/>
        <a:lstStyle/>
        <a:p>
          <a:endParaRPr lang="ru-RU"/>
        </a:p>
      </dgm:t>
    </dgm:pt>
    <dgm:pt modelId="{BBA20165-0D4D-41F0-BB59-23283786F038}" type="parTrans" cxnId="{B7811AE6-9D8C-4E3D-A7C4-A2936D6AA917}">
      <dgm:prSet/>
      <dgm:spPr/>
      <dgm:t>
        <a:bodyPr/>
        <a:lstStyle/>
        <a:p>
          <a:endParaRPr lang="ru-RU"/>
        </a:p>
      </dgm:t>
    </dgm:pt>
    <dgm:pt modelId="{C096EC86-E0BB-4640-BE88-5E41763641E8}" type="pres">
      <dgm:prSet presAssocID="{566CC663-F4C6-4A13-8689-EB7D26D5D023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23611EF-3B38-43CD-96C9-EACCEE869011}" type="pres">
      <dgm:prSet presAssocID="{404814F6-A0ED-4B8F-8A68-C6ABDCD7E62E}" presName="composite" presStyleCnt="0"/>
      <dgm:spPr/>
    </dgm:pt>
    <dgm:pt modelId="{408C20AA-A9B4-4BDB-8987-9DFA1D85E42C}" type="pres">
      <dgm:prSet presAssocID="{404814F6-A0ED-4B8F-8A68-C6ABDCD7E62E}" presName="FirstChild" presStyleLbl="revTx" presStyleIdx="0" presStyleCnt="2" custScaleX="907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16D086-5D52-4007-9071-7142C75DBC03}" type="pres">
      <dgm:prSet presAssocID="{404814F6-A0ED-4B8F-8A68-C6ABDCD7E62E}" presName="Parent" presStyleLbl="alignNode1" presStyleIdx="0" presStyleCnt="2" custScaleX="113741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32482-A5B5-4DE3-8BAC-546A66482728}" type="pres">
      <dgm:prSet presAssocID="{404814F6-A0ED-4B8F-8A68-C6ABDCD7E62E}" presName="Accent" presStyleLbl="parChTrans1D1" presStyleIdx="0" presStyleCnt="2"/>
      <dgm:spPr/>
    </dgm:pt>
    <dgm:pt modelId="{59A62E7E-D52E-4F14-94A5-139B3EB79444}" type="pres">
      <dgm:prSet presAssocID="{646839EF-1BF8-4E12-9489-B3D7BC6D00A1}" presName="sibTrans" presStyleCnt="0"/>
      <dgm:spPr/>
    </dgm:pt>
    <dgm:pt modelId="{ACA74726-28CA-411C-80ED-3EE9255E71B2}" type="pres">
      <dgm:prSet presAssocID="{DCB693F0-E676-4F79-96B7-C2E9305E2E9E}" presName="composite" presStyleCnt="0"/>
      <dgm:spPr/>
    </dgm:pt>
    <dgm:pt modelId="{5CB96F53-2F4E-41B4-B469-A8750FC0B8F1}" type="pres">
      <dgm:prSet presAssocID="{DCB693F0-E676-4F79-96B7-C2E9305E2E9E}" presName="First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F3385-0DD5-4357-98FE-169BCD3120A7}" type="pres">
      <dgm:prSet presAssocID="{DCB693F0-E676-4F79-96B7-C2E9305E2E9E}" presName="Parent" presStyleLbl="alignNode1" presStyleIdx="1" presStyleCnt="2" custScaleX="113741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F65FD-D709-41D3-931D-F2511ACED4F0}" type="pres">
      <dgm:prSet presAssocID="{DCB693F0-E676-4F79-96B7-C2E9305E2E9E}" presName="Accent" presStyleLbl="parChTrans1D1" presStyleIdx="1" presStyleCnt="2"/>
      <dgm:spPr/>
    </dgm:pt>
  </dgm:ptLst>
  <dgm:cxnLst>
    <dgm:cxn modelId="{44A8AC5A-791F-404D-BC07-00B7DA252500}" type="presOf" srcId="{DCB693F0-E676-4F79-96B7-C2E9305E2E9E}" destId="{AD3F3385-0DD5-4357-98FE-169BCD3120A7}" srcOrd="0" destOrd="0" presId="urn:microsoft.com/office/officeart/2011/layout/TabList"/>
    <dgm:cxn modelId="{B7811AE6-9D8C-4E3D-A7C4-A2936D6AA917}" srcId="{566CC663-F4C6-4A13-8689-EB7D26D5D023}" destId="{404814F6-A0ED-4B8F-8A68-C6ABDCD7E62E}" srcOrd="0" destOrd="0" parTransId="{BBA20165-0D4D-41F0-BB59-23283786F038}" sibTransId="{646839EF-1BF8-4E12-9489-B3D7BC6D00A1}"/>
    <dgm:cxn modelId="{94EF474A-B061-4E35-A3D5-401DB697865C}" type="presOf" srcId="{404814F6-A0ED-4B8F-8A68-C6ABDCD7E62E}" destId="{2716D086-5D52-4007-9071-7142C75DBC03}" srcOrd="0" destOrd="0" presId="urn:microsoft.com/office/officeart/2011/layout/TabList"/>
    <dgm:cxn modelId="{01080907-1B4A-4630-B6CC-623B4428EDF2}" srcId="{DCB693F0-E676-4F79-96B7-C2E9305E2E9E}" destId="{7F78A550-82DD-4343-BAB2-8B311BF39D77}" srcOrd="0" destOrd="0" parTransId="{F8CFF038-DAB8-4577-8EFC-D52BA1E9238F}" sibTransId="{11E913D6-DDC7-41F5-B308-FF3357714B17}"/>
    <dgm:cxn modelId="{9D431B98-77E2-43E8-9597-35ABC76983F7}" type="presOf" srcId="{566CC663-F4C6-4A13-8689-EB7D26D5D023}" destId="{C096EC86-E0BB-4640-BE88-5E41763641E8}" srcOrd="0" destOrd="0" presId="urn:microsoft.com/office/officeart/2011/layout/TabList"/>
    <dgm:cxn modelId="{609ADCB5-C966-4B73-9364-DC97F1BA4008}" type="presOf" srcId="{7F78A550-82DD-4343-BAB2-8B311BF39D77}" destId="{5CB96F53-2F4E-41B4-B469-A8750FC0B8F1}" srcOrd="0" destOrd="0" presId="urn:microsoft.com/office/officeart/2011/layout/TabList"/>
    <dgm:cxn modelId="{3DEDCE15-6720-49DF-AA1D-A7A1ECB4EDE3}" srcId="{404814F6-A0ED-4B8F-8A68-C6ABDCD7E62E}" destId="{1E1AE884-E0EB-46FD-9FA6-DA451706ABC4}" srcOrd="0" destOrd="0" parTransId="{3812197B-46F7-4254-AF38-C71DF50B319D}" sibTransId="{B04E049F-6597-48EC-8438-EABD03661BA3}"/>
    <dgm:cxn modelId="{5365FB3B-5450-4493-9301-237FDBDE69F0}" srcId="{566CC663-F4C6-4A13-8689-EB7D26D5D023}" destId="{DCB693F0-E676-4F79-96B7-C2E9305E2E9E}" srcOrd="1" destOrd="0" parTransId="{1F6A29FB-2DC9-449C-A55E-2CD2C0469D09}" sibTransId="{4DA7DEA3-9200-4043-85EE-E7FAF2D36127}"/>
    <dgm:cxn modelId="{841253CB-C1A9-417B-87FD-D307851806B8}" type="presOf" srcId="{1E1AE884-E0EB-46FD-9FA6-DA451706ABC4}" destId="{408C20AA-A9B4-4BDB-8987-9DFA1D85E42C}" srcOrd="0" destOrd="0" presId="urn:microsoft.com/office/officeart/2011/layout/TabList"/>
    <dgm:cxn modelId="{C2559CED-B8FE-4E32-AAA6-CB1DA93E9AFC}" type="presParOf" srcId="{C096EC86-E0BB-4640-BE88-5E41763641E8}" destId="{F23611EF-3B38-43CD-96C9-EACCEE869011}" srcOrd="0" destOrd="0" presId="urn:microsoft.com/office/officeart/2011/layout/TabList"/>
    <dgm:cxn modelId="{F60B44C2-E305-456A-9C73-3B06480A3A95}" type="presParOf" srcId="{F23611EF-3B38-43CD-96C9-EACCEE869011}" destId="{408C20AA-A9B4-4BDB-8987-9DFA1D85E42C}" srcOrd="0" destOrd="0" presId="urn:microsoft.com/office/officeart/2011/layout/TabList"/>
    <dgm:cxn modelId="{8ED0196E-F81E-4E72-A671-7A33F6CB7FA5}" type="presParOf" srcId="{F23611EF-3B38-43CD-96C9-EACCEE869011}" destId="{2716D086-5D52-4007-9071-7142C75DBC03}" srcOrd="1" destOrd="0" presId="urn:microsoft.com/office/officeart/2011/layout/TabList"/>
    <dgm:cxn modelId="{0266021E-F74D-409A-8D7A-19048F939D91}" type="presParOf" srcId="{F23611EF-3B38-43CD-96C9-EACCEE869011}" destId="{4F932482-A5B5-4DE3-8BAC-546A66482728}" srcOrd="2" destOrd="0" presId="urn:microsoft.com/office/officeart/2011/layout/TabList"/>
    <dgm:cxn modelId="{9248447C-65F8-4D7E-84FE-03D20BC13639}" type="presParOf" srcId="{C096EC86-E0BB-4640-BE88-5E41763641E8}" destId="{59A62E7E-D52E-4F14-94A5-139B3EB79444}" srcOrd="1" destOrd="0" presId="urn:microsoft.com/office/officeart/2011/layout/TabList"/>
    <dgm:cxn modelId="{C0190D2E-2231-4F54-8DDC-396736D57592}" type="presParOf" srcId="{C096EC86-E0BB-4640-BE88-5E41763641E8}" destId="{ACA74726-28CA-411C-80ED-3EE9255E71B2}" srcOrd="2" destOrd="0" presId="urn:microsoft.com/office/officeart/2011/layout/TabList"/>
    <dgm:cxn modelId="{E4872AA3-9807-401E-BC9D-A0C96934AF27}" type="presParOf" srcId="{ACA74726-28CA-411C-80ED-3EE9255E71B2}" destId="{5CB96F53-2F4E-41B4-B469-A8750FC0B8F1}" srcOrd="0" destOrd="0" presId="urn:microsoft.com/office/officeart/2011/layout/TabList"/>
    <dgm:cxn modelId="{09DA82A3-2BCB-4CE0-9636-2D1CB87473E3}" type="presParOf" srcId="{ACA74726-28CA-411C-80ED-3EE9255E71B2}" destId="{AD3F3385-0DD5-4357-98FE-169BCD3120A7}" srcOrd="1" destOrd="0" presId="urn:microsoft.com/office/officeart/2011/layout/TabList"/>
    <dgm:cxn modelId="{87D1C73B-5E72-4B2C-B948-4F0804C915F8}" type="presParOf" srcId="{ACA74726-28CA-411C-80ED-3EE9255E71B2}" destId="{102F65FD-D709-41D3-931D-F2511ACED4F0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7680BE-E400-47E5-9EB4-3DF9BC88CFC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DA992F-141F-48F7-9496-3E9B2AF33FD4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56 работодателями заключен 81 договор о финансировании квотируемых рабочих мест для трудоустройства инвалидов в других организациях</a:t>
          </a:r>
          <a:endParaRPr lang="ru-RU" sz="16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8912ED-1A0C-40E5-A53A-EAE42703F653}" type="parTrans" cxnId="{0ACC4F2A-6F8F-4770-8A4B-64ECE509C8AA}">
      <dgm:prSet/>
      <dgm:spPr/>
      <dgm:t>
        <a:bodyPr/>
        <a:lstStyle/>
        <a:p>
          <a:endParaRPr lang="ru-RU"/>
        </a:p>
      </dgm:t>
    </dgm:pt>
    <dgm:pt modelId="{7B966E08-377A-4F62-9AE4-B2920F01F964}" type="sibTrans" cxnId="{0ACC4F2A-6F8F-4770-8A4B-64ECE509C8AA}">
      <dgm:prSet/>
      <dgm:spPr/>
      <dgm:t>
        <a:bodyPr/>
        <a:lstStyle/>
        <a:p>
          <a:endParaRPr lang="ru-RU"/>
        </a:p>
      </dgm:t>
    </dgm:pt>
    <dgm:pt modelId="{BB800520-CFA1-4A26-8315-67E2D726E41E}">
      <dgm:prSet phldrT="[Текст]" custT="1"/>
      <dgm:spPr>
        <a:ln>
          <a:noFill/>
        </a:ln>
      </dgm:spPr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34 договора (42%) заключено с организациями (учреждениями) различных форм собственности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4CBFCC1-0CB1-4A42-B11A-224B0C5B275D}" type="parTrans" cxnId="{DC6E74E6-83A8-49C3-B1B8-D0B989030E51}">
      <dgm:prSet/>
      <dgm:spPr/>
      <dgm:t>
        <a:bodyPr/>
        <a:lstStyle/>
        <a:p>
          <a:endParaRPr lang="ru-RU"/>
        </a:p>
      </dgm:t>
    </dgm:pt>
    <dgm:pt modelId="{1E5A054E-0BBF-4EBE-861B-5CA7EF5B6990}" type="sibTrans" cxnId="{DC6E74E6-83A8-49C3-B1B8-D0B989030E51}">
      <dgm:prSet/>
      <dgm:spPr/>
      <dgm:t>
        <a:bodyPr/>
        <a:lstStyle/>
        <a:p>
          <a:endParaRPr lang="ru-RU"/>
        </a:p>
      </dgm:t>
    </dgm:pt>
    <dgm:pt modelId="{47E15733-CA1D-4EE7-B48B-C819A4BD9B1A}">
      <dgm:prSet phldrT="[Текст]" custT="1"/>
      <dgm:spPr>
        <a:ln>
          <a:noFill/>
        </a:ln>
      </dgm:spPr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47 договоров (58%) заключено с 24 общественными организациями инвалидов: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FE84454-AB20-4D47-8DB6-A7817A8BF360}" type="parTrans" cxnId="{C50AE1D3-530A-4CEF-94D0-F294D370AD06}">
      <dgm:prSet/>
      <dgm:spPr/>
      <dgm:t>
        <a:bodyPr/>
        <a:lstStyle/>
        <a:p>
          <a:endParaRPr lang="ru-RU"/>
        </a:p>
      </dgm:t>
    </dgm:pt>
    <dgm:pt modelId="{56AE04CA-B81E-4F84-9014-B9C0FB7E7263}" type="sibTrans" cxnId="{C50AE1D3-530A-4CEF-94D0-F294D370AD06}">
      <dgm:prSet/>
      <dgm:spPr/>
      <dgm:t>
        <a:bodyPr/>
        <a:lstStyle/>
        <a:p>
          <a:endParaRPr lang="ru-RU"/>
        </a:p>
      </dgm:t>
    </dgm:pt>
    <dgm:pt modelId="{308DFA25-E34F-4E86-A769-5DEA8276BDC1}" type="pres">
      <dgm:prSet presAssocID="{167680BE-E400-47E5-9EB4-3DF9BC88CFC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B68070C-BA91-485F-97A3-69B25D190C92}" type="pres">
      <dgm:prSet presAssocID="{BADA992F-141F-48F7-9496-3E9B2AF33FD4}" presName="hierRoot1" presStyleCnt="0"/>
      <dgm:spPr/>
    </dgm:pt>
    <dgm:pt modelId="{9A8DEB5B-1149-4DCC-B81E-AAE80EAD18A8}" type="pres">
      <dgm:prSet presAssocID="{BADA992F-141F-48F7-9496-3E9B2AF33FD4}" presName="composite" presStyleCnt="0"/>
      <dgm:spPr/>
    </dgm:pt>
    <dgm:pt modelId="{F823E0B7-9D67-4F78-8C3F-9135B7DC8F9F}" type="pres">
      <dgm:prSet presAssocID="{BADA992F-141F-48F7-9496-3E9B2AF33FD4}" presName="background" presStyleLbl="node0" presStyleIdx="0" presStyleCnt="1"/>
      <dgm:spPr/>
    </dgm:pt>
    <dgm:pt modelId="{BB308586-CF23-4994-AA5B-3662C07F312D}" type="pres">
      <dgm:prSet presAssocID="{BADA992F-141F-48F7-9496-3E9B2AF33FD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6F3242-D0C3-40BA-A48E-6267B5E04C05}" type="pres">
      <dgm:prSet presAssocID="{BADA992F-141F-48F7-9496-3E9B2AF33FD4}" presName="hierChild2" presStyleCnt="0"/>
      <dgm:spPr/>
    </dgm:pt>
    <dgm:pt modelId="{B6E8B536-901C-4B59-A9EA-6B6771724DB1}" type="pres">
      <dgm:prSet presAssocID="{94CBFCC1-0CB1-4A42-B11A-224B0C5B275D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EB72A07-31FE-4B88-A830-CD950505877D}" type="pres">
      <dgm:prSet presAssocID="{BB800520-CFA1-4A26-8315-67E2D726E41E}" presName="hierRoot2" presStyleCnt="0"/>
      <dgm:spPr/>
    </dgm:pt>
    <dgm:pt modelId="{A76C324F-08C8-42C4-9368-3015755B48D2}" type="pres">
      <dgm:prSet presAssocID="{BB800520-CFA1-4A26-8315-67E2D726E41E}" presName="composite2" presStyleCnt="0"/>
      <dgm:spPr/>
    </dgm:pt>
    <dgm:pt modelId="{E706BD8F-E417-4C0D-91B4-E7E5FD1B0BB2}" type="pres">
      <dgm:prSet presAssocID="{BB800520-CFA1-4A26-8315-67E2D726E41E}" presName="background2" presStyleLbl="node2" presStyleIdx="0" presStyleCnt="2"/>
      <dgm:spPr/>
    </dgm:pt>
    <dgm:pt modelId="{60D156B5-E8E6-4E55-B528-07A4464ED489}" type="pres">
      <dgm:prSet presAssocID="{BB800520-CFA1-4A26-8315-67E2D726E41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A099CF-2F18-48AB-A9F6-3684AFE9A15B}" type="pres">
      <dgm:prSet presAssocID="{BB800520-CFA1-4A26-8315-67E2D726E41E}" presName="hierChild3" presStyleCnt="0"/>
      <dgm:spPr/>
    </dgm:pt>
    <dgm:pt modelId="{6FD56E45-8B63-467C-AB89-EF7AA29AD588}" type="pres">
      <dgm:prSet presAssocID="{AFE84454-AB20-4D47-8DB6-A7817A8BF36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FCA51B1-4B13-4E8D-95BF-54F46C683DD8}" type="pres">
      <dgm:prSet presAssocID="{47E15733-CA1D-4EE7-B48B-C819A4BD9B1A}" presName="hierRoot2" presStyleCnt="0"/>
      <dgm:spPr/>
    </dgm:pt>
    <dgm:pt modelId="{2E51F02B-618A-4EB2-9808-B1ED6165BA24}" type="pres">
      <dgm:prSet presAssocID="{47E15733-CA1D-4EE7-B48B-C819A4BD9B1A}" presName="composite2" presStyleCnt="0"/>
      <dgm:spPr/>
    </dgm:pt>
    <dgm:pt modelId="{F68B7FD5-7862-47C4-9D2E-CC7380CE8ED3}" type="pres">
      <dgm:prSet presAssocID="{47E15733-CA1D-4EE7-B48B-C819A4BD9B1A}" presName="background2" presStyleLbl="node2" presStyleIdx="1" presStyleCnt="2"/>
      <dgm:spPr/>
    </dgm:pt>
    <dgm:pt modelId="{A5757B47-C6FC-4164-B8C6-4A9C7A8CBBA4}" type="pres">
      <dgm:prSet presAssocID="{47E15733-CA1D-4EE7-B48B-C819A4BD9B1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EDE278-AB9D-4327-831F-391C25E3200B}" type="pres">
      <dgm:prSet presAssocID="{47E15733-CA1D-4EE7-B48B-C819A4BD9B1A}" presName="hierChild3" presStyleCnt="0"/>
      <dgm:spPr/>
    </dgm:pt>
  </dgm:ptLst>
  <dgm:cxnLst>
    <dgm:cxn modelId="{DC6E74E6-83A8-49C3-B1B8-D0B989030E51}" srcId="{BADA992F-141F-48F7-9496-3E9B2AF33FD4}" destId="{BB800520-CFA1-4A26-8315-67E2D726E41E}" srcOrd="0" destOrd="0" parTransId="{94CBFCC1-0CB1-4A42-B11A-224B0C5B275D}" sibTransId="{1E5A054E-0BBF-4EBE-861B-5CA7EF5B6990}"/>
    <dgm:cxn modelId="{8810C6BA-42CC-4E99-8AF3-580909EFAC37}" type="presOf" srcId="{167680BE-E400-47E5-9EB4-3DF9BC88CFC3}" destId="{308DFA25-E34F-4E86-A769-5DEA8276BDC1}" srcOrd="0" destOrd="0" presId="urn:microsoft.com/office/officeart/2005/8/layout/hierarchy1"/>
    <dgm:cxn modelId="{97E402E7-7D24-416F-8C77-514647CDE611}" type="presOf" srcId="{BADA992F-141F-48F7-9496-3E9B2AF33FD4}" destId="{BB308586-CF23-4994-AA5B-3662C07F312D}" srcOrd="0" destOrd="0" presId="urn:microsoft.com/office/officeart/2005/8/layout/hierarchy1"/>
    <dgm:cxn modelId="{E56EC47D-3C33-4B1C-B5D4-507A549482A6}" type="presOf" srcId="{BB800520-CFA1-4A26-8315-67E2D726E41E}" destId="{60D156B5-E8E6-4E55-B528-07A4464ED489}" srcOrd="0" destOrd="0" presId="urn:microsoft.com/office/officeart/2005/8/layout/hierarchy1"/>
    <dgm:cxn modelId="{0ACC4F2A-6F8F-4770-8A4B-64ECE509C8AA}" srcId="{167680BE-E400-47E5-9EB4-3DF9BC88CFC3}" destId="{BADA992F-141F-48F7-9496-3E9B2AF33FD4}" srcOrd="0" destOrd="0" parTransId="{6C8912ED-1A0C-40E5-A53A-EAE42703F653}" sibTransId="{7B966E08-377A-4F62-9AE4-B2920F01F964}"/>
    <dgm:cxn modelId="{B41BA942-2709-47CD-9F75-25253E44E977}" type="presOf" srcId="{94CBFCC1-0CB1-4A42-B11A-224B0C5B275D}" destId="{B6E8B536-901C-4B59-A9EA-6B6771724DB1}" srcOrd="0" destOrd="0" presId="urn:microsoft.com/office/officeart/2005/8/layout/hierarchy1"/>
    <dgm:cxn modelId="{C50AE1D3-530A-4CEF-94D0-F294D370AD06}" srcId="{BADA992F-141F-48F7-9496-3E9B2AF33FD4}" destId="{47E15733-CA1D-4EE7-B48B-C819A4BD9B1A}" srcOrd="1" destOrd="0" parTransId="{AFE84454-AB20-4D47-8DB6-A7817A8BF360}" sibTransId="{56AE04CA-B81E-4F84-9014-B9C0FB7E7263}"/>
    <dgm:cxn modelId="{7E55A85F-014C-4A6A-B6A4-63380D257A7E}" type="presOf" srcId="{AFE84454-AB20-4D47-8DB6-A7817A8BF360}" destId="{6FD56E45-8B63-467C-AB89-EF7AA29AD588}" srcOrd="0" destOrd="0" presId="urn:microsoft.com/office/officeart/2005/8/layout/hierarchy1"/>
    <dgm:cxn modelId="{57605DEB-20D8-4FFB-BABD-DE5C4BE974F2}" type="presOf" srcId="{47E15733-CA1D-4EE7-B48B-C819A4BD9B1A}" destId="{A5757B47-C6FC-4164-B8C6-4A9C7A8CBBA4}" srcOrd="0" destOrd="0" presId="urn:microsoft.com/office/officeart/2005/8/layout/hierarchy1"/>
    <dgm:cxn modelId="{A135AEED-C398-4C7E-B58A-13EF1A9D81FE}" type="presParOf" srcId="{308DFA25-E34F-4E86-A769-5DEA8276BDC1}" destId="{5B68070C-BA91-485F-97A3-69B25D190C92}" srcOrd="0" destOrd="0" presId="urn:microsoft.com/office/officeart/2005/8/layout/hierarchy1"/>
    <dgm:cxn modelId="{C5BB3D54-62F4-4F2D-AE54-D3BAA873E911}" type="presParOf" srcId="{5B68070C-BA91-485F-97A3-69B25D190C92}" destId="{9A8DEB5B-1149-4DCC-B81E-AAE80EAD18A8}" srcOrd="0" destOrd="0" presId="urn:microsoft.com/office/officeart/2005/8/layout/hierarchy1"/>
    <dgm:cxn modelId="{86B4554B-F0AE-48EC-8561-117CE39DD43D}" type="presParOf" srcId="{9A8DEB5B-1149-4DCC-B81E-AAE80EAD18A8}" destId="{F823E0B7-9D67-4F78-8C3F-9135B7DC8F9F}" srcOrd="0" destOrd="0" presId="urn:microsoft.com/office/officeart/2005/8/layout/hierarchy1"/>
    <dgm:cxn modelId="{6AD43E62-EEB2-4231-8286-472560CE7E6D}" type="presParOf" srcId="{9A8DEB5B-1149-4DCC-B81E-AAE80EAD18A8}" destId="{BB308586-CF23-4994-AA5B-3662C07F312D}" srcOrd="1" destOrd="0" presId="urn:microsoft.com/office/officeart/2005/8/layout/hierarchy1"/>
    <dgm:cxn modelId="{327258A4-B77C-4EAB-ACB9-21114E9C9A4D}" type="presParOf" srcId="{5B68070C-BA91-485F-97A3-69B25D190C92}" destId="{326F3242-D0C3-40BA-A48E-6267B5E04C05}" srcOrd="1" destOrd="0" presId="urn:microsoft.com/office/officeart/2005/8/layout/hierarchy1"/>
    <dgm:cxn modelId="{4B5D5388-4CB1-48F1-A35B-C4B5E1D4ADBC}" type="presParOf" srcId="{326F3242-D0C3-40BA-A48E-6267B5E04C05}" destId="{B6E8B536-901C-4B59-A9EA-6B6771724DB1}" srcOrd="0" destOrd="0" presId="urn:microsoft.com/office/officeart/2005/8/layout/hierarchy1"/>
    <dgm:cxn modelId="{6F8E2477-C2AB-4523-8AFD-F8AF36D004CE}" type="presParOf" srcId="{326F3242-D0C3-40BA-A48E-6267B5E04C05}" destId="{6EB72A07-31FE-4B88-A830-CD950505877D}" srcOrd="1" destOrd="0" presId="urn:microsoft.com/office/officeart/2005/8/layout/hierarchy1"/>
    <dgm:cxn modelId="{5E427D30-400C-4BF5-8E7B-758B35ED82B1}" type="presParOf" srcId="{6EB72A07-31FE-4B88-A830-CD950505877D}" destId="{A76C324F-08C8-42C4-9368-3015755B48D2}" srcOrd="0" destOrd="0" presId="urn:microsoft.com/office/officeart/2005/8/layout/hierarchy1"/>
    <dgm:cxn modelId="{CA011481-3744-46BB-BA83-411148F344EC}" type="presParOf" srcId="{A76C324F-08C8-42C4-9368-3015755B48D2}" destId="{E706BD8F-E417-4C0D-91B4-E7E5FD1B0BB2}" srcOrd="0" destOrd="0" presId="urn:microsoft.com/office/officeart/2005/8/layout/hierarchy1"/>
    <dgm:cxn modelId="{BF345F98-96C3-4476-9B75-B5EEE449E7A6}" type="presParOf" srcId="{A76C324F-08C8-42C4-9368-3015755B48D2}" destId="{60D156B5-E8E6-4E55-B528-07A4464ED489}" srcOrd="1" destOrd="0" presId="urn:microsoft.com/office/officeart/2005/8/layout/hierarchy1"/>
    <dgm:cxn modelId="{7D51FAFE-3376-4FF3-9779-C639631BB5CD}" type="presParOf" srcId="{6EB72A07-31FE-4B88-A830-CD950505877D}" destId="{E3A099CF-2F18-48AB-A9F6-3684AFE9A15B}" srcOrd="1" destOrd="0" presId="urn:microsoft.com/office/officeart/2005/8/layout/hierarchy1"/>
    <dgm:cxn modelId="{7A1CC97A-57E3-4958-8EB9-D6813F74C43A}" type="presParOf" srcId="{326F3242-D0C3-40BA-A48E-6267B5E04C05}" destId="{6FD56E45-8B63-467C-AB89-EF7AA29AD588}" srcOrd="2" destOrd="0" presId="urn:microsoft.com/office/officeart/2005/8/layout/hierarchy1"/>
    <dgm:cxn modelId="{E6C16A97-BEA6-4F62-BE57-74151CA5B4E4}" type="presParOf" srcId="{326F3242-D0C3-40BA-A48E-6267B5E04C05}" destId="{6FCA51B1-4B13-4E8D-95BF-54F46C683DD8}" srcOrd="3" destOrd="0" presId="urn:microsoft.com/office/officeart/2005/8/layout/hierarchy1"/>
    <dgm:cxn modelId="{3DC537AD-EB35-4368-9EF8-9C56EA16BB58}" type="presParOf" srcId="{6FCA51B1-4B13-4E8D-95BF-54F46C683DD8}" destId="{2E51F02B-618A-4EB2-9808-B1ED6165BA24}" srcOrd="0" destOrd="0" presId="urn:microsoft.com/office/officeart/2005/8/layout/hierarchy1"/>
    <dgm:cxn modelId="{DA32F017-B85F-49EA-A912-A89B0347E0CB}" type="presParOf" srcId="{2E51F02B-618A-4EB2-9808-B1ED6165BA24}" destId="{F68B7FD5-7862-47C4-9D2E-CC7380CE8ED3}" srcOrd="0" destOrd="0" presId="urn:microsoft.com/office/officeart/2005/8/layout/hierarchy1"/>
    <dgm:cxn modelId="{F051E174-9512-4A49-851E-FA4B462AA191}" type="presParOf" srcId="{2E51F02B-618A-4EB2-9808-B1ED6165BA24}" destId="{A5757B47-C6FC-4164-B8C6-4A9C7A8CBBA4}" srcOrd="1" destOrd="0" presId="urn:microsoft.com/office/officeart/2005/8/layout/hierarchy1"/>
    <dgm:cxn modelId="{A77FAA42-1656-45C6-B3E9-D2DABAD2CACE}" type="presParOf" srcId="{6FCA51B1-4B13-4E8D-95BF-54F46C683DD8}" destId="{9BEDE278-AB9D-4327-831F-391C25E3200B}" srcOrd="1" destOrd="0" presId="urn:microsoft.com/office/officeart/2005/8/layout/hierarchy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0C8B6-FFC2-4133-8619-929924822552}">
      <dsp:nvSpPr>
        <dsp:cNvPr id="0" name=""/>
        <dsp:cNvSpPr/>
      </dsp:nvSpPr>
      <dsp:spPr>
        <a:xfrm>
          <a:off x="0" y="3773849"/>
          <a:ext cx="8640960" cy="16274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200" kern="1200" dirty="0"/>
        </a:p>
      </dsp:txBody>
      <dsp:txXfrm>
        <a:off x="0" y="3773849"/>
        <a:ext cx="2592288" cy="1627464"/>
      </dsp:txXfrm>
    </dsp:sp>
    <dsp:sp modelId="{E4EEF8C8-277E-497C-AACE-504A16C2D673}">
      <dsp:nvSpPr>
        <dsp:cNvPr id="0" name=""/>
        <dsp:cNvSpPr/>
      </dsp:nvSpPr>
      <dsp:spPr>
        <a:xfrm>
          <a:off x="0" y="1798011"/>
          <a:ext cx="8640960" cy="16274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Создано (выделено) рабочих мест для трудоустройства инвалидов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798011"/>
        <a:ext cx="2592288" cy="1627464"/>
      </dsp:txXfrm>
    </dsp:sp>
    <dsp:sp modelId="{A296092D-28A8-4EC6-A6BB-48D6436CB86F}">
      <dsp:nvSpPr>
        <dsp:cNvPr id="0" name=""/>
        <dsp:cNvSpPr/>
      </dsp:nvSpPr>
      <dsp:spPr>
        <a:xfrm>
          <a:off x="0" y="104212"/>
          <a:ext cx="8640960" cy="16274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Информацию о выполнении квоты для приема на работу инвалидов представили 73,8% общего числа работодателей автономного округа (1955 из 2647ед.)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04212"/>
        <a:ext cx="2592288" cy="1627464"/>
      </dsp:txXfrm>
    </dsp:sp>
    <dsp:sp modelId="{69047DB5-F347-4CCC-9D4E-3E9249614E4E}">
      <dsp:nvSpPr>
        <dsp:cNvPr id="0" name=""/>
        <dsp:cNvSpPr/>
      </dsp:nvSpPr>
      <dsp:spPr>
        <a:xfrm>
          <a:off x="4507053" y="137013"/>
          <a:ext cx="2046321" cy="1364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1955 работодателей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47009" y="176969"/>
        <a:ext cx="1966409" cy="1284302"/>
      </dsp:txXfrm>
    </dsp:sp>
    <dsp:sp modelId="{8A7834C2-ED64-4ED2-B297-EFB2F3B0407A}">
      <dsp:nvSpPr>
        <dsp:cNvPr id="0" name=""/>
        <dsp:cNvSpPr/>
      </dsp:nvSpPr>
      <dsp:spPr>
        <a:xfrm>
          <a:off x="5484494" y="1501227"/>
          <a:ext cx="91440" cy="5456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568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BD6378-C304-46D2-95AA-E2E40BE750ED}">
      <dsp:nvSpPr>
        <dsp:cNvPr id="0" name=""/>
        <dsp:cNvSpPr/>
      </dsp:nvSpPr>
      <dsp:spPr>
        <a:xfrm>
          <a:off x="4142593" y="2046913"/>
          <a:ext cx="2775241" cy="1364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6931 рабочее место, в том числе 935 специальных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2549" y="2086869"/>
        <a:ext cx="2695329" cy="1284302"/>
      </dsp:txXfrm>
    </dsp:sp>
    <dsp:sp modelId="{52298B21-EDCB-4D1D-967B-FDC6F59CD41B}">
      <dsp:nvSpPr>
        <dsp:cNvPr id="0" name=""/>
        <dsp:cNvSpPr/>
      </dsp:nvSpPr>
      <dsp:spPr>
        <a:xfrm>
          <a:off x="4557454" y="3411127"/>
          <a:ext cx="972759" cy="521184"/>
        </a:xfrm>
        <a:custGeom>
          <a:avLst/>
          <a:gdLst/>
          <a:ahLst/>
          <a:cxnLst/>
          <a:rect l="0" t="0" r="0" b="0"/>
          <a:pathLst>
            <a:path>
              <a:moveTo>
                <a:pt x="972759" y="0"/>
              </a:moveTo>
              <a:lnTo>
                <a:pt x="972759" y="260592"/>
              </a:lnTo>
              <a:lnTo>
                <a:pt x="0" y="260592"/>
              </a:lnTo>
              <a:lnTo>
                <a:pt x="0" y="52118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BE4A0-8DA6-42B4-91D5-9CB0ED64631C}">
      <dsp:nvSpPr>
        <dsp:cNvPr id="0" name=""/>
        <dsp:cNvSpPr/>
      </dsp:nvSpPr>
      <dsp:spPr>
        <a:xfrm>
          <a:off x="3534294" y="3932311"/>
          <a:ext cx="2046321" cy="1364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Занято 4983 рабочих места, в т.ч. 710 специальных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74250" y="3972267"/>
        <a:ext cx="1966409" cy="1284302"/>
      </dsp:txXfrm>
    </dsp:sp>
    <dsp:sp modelId="{59E41A36-0140-472A-833D-DF081BB4B8A1}">
      <dsp:nvSpPr>
        <dsp:cNvPr id="0" name=""/>
        <dsp:cNvSpPr/>
      </dsp:nvSpPr>
      <dsp:spPr>
        <a:xfrm>
          <a:off x="5530214" y="3411127"/>
          <a:ext cx="1243344" cy="521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92"/>
              </a:lnTo>
              <a:lnTo>
                <a:pt x="1243344" y="260592"/>
              </a:lnTo>
              <a:lnTo>
                <a:pt x="1243344" y="52118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4A65F2-AD52-4C6C-840C-B675BE547BD4}">
      <dsp:nvSpPr>
        <dsp:cNvPr id="0" name=""/>
        <dsp:cNvSpPr/>
      </dsp:nvSpPr>
      <dsp:spPr>
        <a:xfrm>
          <a:off x="5750398" y="3932311"/>
          <a:ext cx="2046321" cy="1364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Вакантно 1948 рабочих мест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90354" y="3972267"/>
        <a:ext cx="1966409" cy="12843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494EB-91D7-42D2-B24C-001CE38AC5FD}">
      <dsp:nvSpPr>
        <dsp:cNvPr id="0" name=""/>
        <dsp:cNvSpPr/>
      </dsp:nvSpPr>
      <dsp:spPr>
        <a:xfrm>
          <a:off x="773324" y="0"/>
          <a:ext cx="6048671" cy="604867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0BAB2-65F7-4237-B65F-64397A20DD04}">
      <dsp:nvSpPr>
        <dsp:cNvPr id="0" name=""/>
        <dsp:cNvSpPr/>
      </dsp:nvSpPr>
      <dsp:spPr>
        <a:xfrm>
          <a:off x="3816426" y="322030"/>
          <a:ext cx="3931636" cy="7062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Оказаны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государственные услуги по:</a:t>
          </a:r>
          <a:endParaRPr lang="ru-RU" sz="1600" kern="1200" dirty="0"/>
        </a:p>
      </dsp:txBody>
      <dsp:txXfrm>
        <a:off x="3850901" y="356505"/>
        <a:ext cx="3862686" cy="637282"/>
      </dsp:txXfrm>
    </dsp:sp>
    <dsp:sp modelId="{C6D28452-518F-45D2-81D7-835336BD4B16}">
      <dsp:nvSpPr>
        <dsp:cNvPr id="0" name=""/>
        <dsp:cNvSpPr/>
      </dsp:nvSpPr>
      <dsp:spPr>
        <a:xfrm>
          <a:off x="3168354" y="1314346"/>
          <a:ext cx="5063751" cy="5824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профессиональной ориентации - 1116 чел.</a:t>
          </a:r>
          <a:endParaRPr lang="ru-RU" sz="1600" kern="1200" dirty="0"/>
        </a:p>
      </dsp:txBody>
      <dsp:txXfrm>
        <a:off x="3196786" y="1342778"/>
        <a:ext cx="5006887" cy="525568"/>
      </dsp:txXfrm>
    </dsp:sp>
    <dsp:sp modelId="{30A3A550-3E51-4144-A8C2-A639757A3B04}">
      <dsp:nvSpPr>
        <dsp:cNvPr id="0" name=""/>
        <dsp:cNvSpPr/>
      </dsp:nvSpPr>
      <dsp:spPr>
        <a:xfrm>
          <a:off x="3168354" y="2182448"/>
          <a:ext cx="5063751" cy="5868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психологической поддержке - 335 чел.</a:t>
          </a:r>
          <a:endParaRPr lang="ru-RU" sz="1600" kern="1200" dirty="0"/>
        </a:p>
      </dsp:txBody>
      <dsp:txXfrm>
        <a:off x="3197002" y="2211096"/>
        <a:ext cx="5006455" cy="529566"/>
      </dsp:txXfrm>
    </dsp:sp>
    <dsp:sp modelId="{E755460D-1EFE-486C-BF9F-0DDF6A50DEA8}">
      <dsp:nvSpPr>
        <dsp:cNvPr id="0" name=""/>
        <dsp:cNvSpPr/>
      </dsp:nvSpPr>
      <dsp:spPr>
        <a:xfrm>
          <a:off x="3168335" y="2992117"/>
          <a:ext cx="5063790" cy="5454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социальной адаптации - 271 чел.</a:t>
          </a:r>
          <a:endParaRPr lang="ru-RU" sz="1600" kern="1200" dirty="0"/>
        </a:p>
      </dsp:txBody>
      <dsp:txXfrm>
        <a:off x="3194964" y="3018746"/>
        <a:ext cx="5010532" cy="492232"/>
      </dsp:txXfrm>
    </dsp:sp>
    <dsp:sp modelId="{4984270B-DF8F-4B0A-BC53-77FBD52120DB}">
      <dsp:nvSpPr>
        <dsp:cNvPr id="0" name=""/>
        <dsp:cNvSpPr/>
      </dsp:nvSpPr>
      <dsp:spPr>
        <a:xfrm>
          <a:off x="3168335" y="3766472"/>
          <a:ext cx="5093828" cy="11771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профессиональному обучению - 78 чел.,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том числе 6 чел. по мероприятию «Организация профессионального обучения и дополнительного профессионального образования трудоспособных инвалидов молодого возраста»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225800" y="3823937"/>
        <a:ext cx="4978898" cy="10622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378CE-590D-4396-8B2A-05B8F7795420}">
      <dsp:nvSpPr>
        <dsp:cNvPr id="0" name=""/>
        <dsp:cNvSpPr/>
      </dsp:nvSpPr>
      <dsp:spPr>
        <a:xfrm>
          <a:off x="-4267" y="285768"/>
          <a:ext cx="4959897" cy="527897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B47FF-A512-4E3E-88C5-A2863A81A89B}">
      <dsp:nvSpPr>
        <dsp:cNvPr id="0" name=""/>
        <dsp:cNvSpPr/>
      </dsp:nvSpPr>
      <dsp:spPr>
        <a:xfrm>
          <a:off x="2397502" y="303613"/>
          <a:ext cx="6676172" cy="55290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 временные рабочие              места – 454 чел.</a:t>
          </a:r>
          <a:endParaRPr lang="ru-RU" sz="1800" b="1" kern="120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97502" y="303613"/>
        <a:ext cx="3338086" cy="1174919"/>
      </dsp:txXfrm>
    </dsp:sp>
    <dsp:sp modelId="{DC65DE34-353E-47A3-ACB0-0DE4C1C51B8C}">
      <dsp:nvSpPr>
        <dsp:cNvPr id="0" name=""/>
        <dsp:cNvSpPr/>
      </dsp:nvSpPr>
      <dsp:spPr>
        <a:xfrm>
          <a:off x="634989" y="1410314"/>
          <a:ext cx="3998649" cy="399864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58E5F-48FA-459D-A8D6-48D6F6D1103A}">
      <dsp:nvSpPr>
        <dsp:cNvPr id="0" name=""/>
        <dsp:cNvSpPr/>
      </dsp:nvSpPr>
      <dsp:spPr>
        <a:xfrm>
          <a:off x="2401044" y="1410314"/>
          <a:ext cx="6669087" cy="39986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300" kern="1200" dirty="0"/>
        </a:p>
      </dsp:txBody>
      <dsp:txXfrm>
        <a:off x="2401044" y="1410314"/>
        <a:ext cx="3334543" cy="1152153"/>
      </dsp:txXfrm>
    </dsp:sp>
    <dsp:sp modelId="{A6F924EA-FFDF-4C42-9D6F-8A54AB2E4338}">
      <dsp:nvSpPr>
        <dsp:cNvPr id="0" name=""/>
        <dsp:cNvSpPr/>
      </dsp:nvSpPr>
      <dsp:spPr>
        <a:xfrm>
          <a:off x="1428718" y="2286017"/>
          <a:ext cx="2105545" cy="257540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0EF602-049D-4BE4-803C-F87467109AB5}">
      <dsp:nvSpPr>
        <dsp:cNvPr id="0" name=""/>
        <dsp:cNvSpPr/>
      </dsp:nvSpPr>
      <dsp:spPr>
        <a:xfrm>
          <a:off x="2428845" y="2286017"/>
          <a:ext cx="6613486" cy="24094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 постоянные рабочие            места – 369 чел.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(их них на квотируемые рабочие места – 257 чел.)</a:t>
          </a:r>
          <a:endParaRPr lang="ru-RU" sz="1800" b="1" i="0" kern="120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28845" y="2286017"/>
        <a:ext cx="3306743" cy="1077908"/>
      </dsp:txXfrm>
    </dsp:sp>
    <dsp:sp modelId="{2FEA07C0-6943-4610-BF59-1EA421F8E80D}">
      <dsp:nvSpPr>
        <dsp:cNvPr id="0" name=""/>
        <dsp:cNvSpPr/>
      </dsp:nvSpPr>
      <dsp:spPr>
        <a:xfrm>
          <a:off x="1857350" y="3429028"/>
          <a:ext cx="1152153" cy="96377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EC04E-54AE-4BA1-9212-FC76FC7CB8BB}">
      <dsp:nvSpPr>
        <dsp:cNvPr id="0" name=""/>
        <dsp:cNvSpPr/>
      </dsp:nvSpPr>
      <dsp:spPr>
        <a:xfrm>
          <a:off x="2428876" y="3429023"/>
          <a:ext cx="6613422" cy="10107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открыли собственное                дело – 10 чел.</a:t>
          </a:r>
          <a:endParaRPr lang="ru-RU" sz="1800" kern="1200" dirty="0" smtClean="0">
            <a:solidFill>
              <a:schemeClr val="bg2">
                <a:lumMod val="50000"/>
              </a:schemeClr>
            </a:solidFill>
          </a:endParaRPr>
        </a:p>
      </dsp:txBody>
      <dsp:txXfrm>
        <a:off x="2428876" y="3429023"/>
        <a:ext cx="3306711" cy="1010772"/>
      </dsp:txXfrm>
    </dsp:sp>
    <dsp:sp modelId="{4473EA3A-487F-41DF-96E8-39BFEAF0D7AB}">
      <dsp:nvSpPr>
        <dsp:cNvPr id="0" name=""/>
        <dsp:cNvSpPr/>
      </dsp:nvSpPr>
      <dsp:spPr>
        <a:xfrm>
          <a:off x="5445783" y="285747"/>
          <a:ext cx="3698231" cy="115215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baseline="0" dirty="0" smtClean="0">
              <a:latin typeface="Times New Roman" pitchFamily="18" charset="0"/>
              <a:cs typeface="Times New Roman" pitchFamily="18" charset="0"/>
            </a:rPr>
            <a:t>109 чел. на оплачиваемые общественные работы</a:t>
          </a:r>
          <a:endParaRPr lang="ru-RU" sz="1400" kern="1200" baseline="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baseline="0" dirty="0" smtClean="0">
              <a:latin typeface="Times New Roman" pitchFamily="18" charset="0"/>
              <a:cs typeface="Times New Roman" pitchFamily="18" charset="0"/>
            </a:rPr>
            <a:t>297 чел. на временные работы для безработных граждан, испытывающих трудности в поиске работы</a:t>
          </a:r>
          <a:endParaRPr lang="ru-RU" sz="140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5445783" y="285747"/>
        <a:ext cx="3698231" cy="1152153"/>
      </dsp:txXfrm>
    </dsp:sp>
    <dsp:sp modelId="{97E704D7-EABC-4AD8-A533-A01C703EEE63}">
      <dsp:nvSpPr>
        <dsp:cNvPr id="0" name=""/>
        <dsp:cNvSpPr/>
      </dsp:nvSpPr>
      <dsp:spPr>
        <a:xfrm>
          <a:off x="5428704" y="1214440"/>
          <a:ext cx="3715310" cy="115215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baseline="0" dirty="0" smtClean="0">
              <a:latin typeface="Times New Roman" pitchFamily="18" charset="0"/>
            </a:rPr>
            <a:t>11 чел. на временные работы для несовершеннолетних в свободное от учебы время</a:t>
          </a:r>
          <a:endParaRPr lang="ru-RU" sz="1400" b="0" i="0" kern="1200" baseline="0" dirty="0">
            <a:latin typeface="Times New Roman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baseline="0" dirty="0" smtClean="0">
              <a:latin typeface="Times New Roman" pitchFamily="18" charset="0"/>
            </a:rPr>
            <a:t>  8 чел. на стажировку выпускников</a:t>
          </a:r>
          <a:endParaRPr lang="ru-RU" sz="1400" b="0" i="0" kern="1200" baseline="0" dirty="0">
            <a:latin typeface="Times New Roman" pitchFamily="18" charset="0"/>
          </a:endParaRPr>
        </a:p>
      </dsp:txBody>
      <dsp:txXfrm>
        <a:off x="5428704" y="1214440"/>
        <a:ext cx="3715310" cy="1152153"/>
      </dsp:txXfrm>
    </dsp:sp>
    <dsp:sp modelId="{26978240-BF80-42C2-92EC-206BAF9EEA36}">
      <dsp:nvSpPr>
        <dsp:cNvPr id="0" name=""/>
        <dsp:cNvSpPr/>
      </dsp:nvSpPr>
      <dsp:spPr>
        <a:xfrm>
          <a:off x="5496419" y="2357457"/>
          <a:ext cx="3641111" cy="115215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0" kern="1200" baseline="0" dirty="0" smtClean="0">
              <a:latin typeface="Times New Roman" pitchFamily="18" charset="0"/>
              <a:cs typeface="Times New Roman" pitchFamily="18" charset="0"/>
            </a:rPr>
            <a:t>126 чел. на оборудованные рабочие места</a:t>
          </a:r>
          <a:endParaRPr lang="ru-RU" sz="1400" i="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5496419" y="2357457"/>
        <a:ext cx="3641111" cy="11521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229DC-3811-4D1F-AC81-9E39A0ACAB38}">
      <dsp:nvSpPr>
        <dsp:cNvPr id="0" name=""/>
        <dsp:cNvSpPr/>
      </dsp:nvSpPr>
      <dsp:spPr>
        <a:xfrm>
          <a:off x="1047408" y="484386"/>
          <a:ext cx="4942258" cy="4232363"/>
        </a:xfrm>
        <a:prstGeom prst="blockArc">
          <a:avLst>
            <a:gd name="adj1" fmla="val 10778566"/>
            <a:gd name="adj2" fmla="val 15137829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CF7E4-BA30-4950-BB02-30FA4CE35AA4}">
      <dsp:nvSpPr>
        <dsp:cNvPr id="0" name=""/>
        <dsp:cNvSpPr/>
      </dsp:nvSpPr>
      <dsp:spPr>
        <a:xfrm>
          <a:off x="1051528" y="719181"/>
          <a:ext cx="6122072" cy="4335294"/>
        </a:xfrm>
        <a:prstGeom prst="blockArc">
          <a:avLst>
            <a:gd name="adj1" fmla="val 6706468"/>
            <a:gd name="adj2" fmla="val 11031409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70B74D-AE2E-4238-8666-4B5D4A1C684E}">
      <dsp:nvSpPr>
        <dsp:cNvPr id="0" name=""/>
        <dsp:cNvSpPr/>
      </dsp:nvSpPr>
      <dsp:spPr>
        <a:xfrm>
          <a:off x="2266682" y="589632"/>
          <a:ext cx="4637431" cy="4401339"/>
        </a:xfrm>
        <a:prstGeom prst="blockArc">
          <a:avLst>
            <a:gd name="adj1" fmla="val 18590818"/>
            <a:gd name="adj2" fmla="val 7790818"/>
            <a:gd name="adj3" fmla="val 42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B35C8-19B6-422B-BB03-C8DEB77A7283}">
      <dsp:nvSpPr>
        <dsp:cNvPr id="0" name=""/>
        <dsp:cNvSpPr/>
      </dsp:nvSpPr>
      <dsp:spPr>
        <a:xfrm>
          <a:off x="2097550" y="448797"/>
          <a:ext cx="4715403" cy="4232363"/>
        </a:xfrm>
        <a:prstGeom prst="blockArc">
          <a:avLst>
            <a:gd name="adj1" fmla="val 14300105"/>
            <a:gd name="adj2" fmla="val 19463226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1FBF6E-8EED-432D-8EFE-C0A44398FCAB}">
      <dsp:nvSpPr>
        <dsp:cNvPr id="0" name=""/>
        <dsp:cNvSpPr/>
      </dsp:nvSpPr>
      <dsp:spPr>
        <a:xfrm>
          <a:off x="2734253" y="1394561"/>
          <a:ext cx="2834601" cy="2667899"/>
        </a:xfrm>
        <a:prstGeom prst="ellipse">
          <a:avLst/>
        </a:prstGeom>
        <a:solidFill>
          <a:srgbClr val="49ED7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Создано 126 оборудованных рабочих мест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49371" y="1785266"/>
        <a:ext cx="2004365" cy="1886489"/>
      </dsp:txXfrm>
    </dsp:sp>
    <dsp:sp modelId="{3065136F-98F0-48F3-AF29-3DFE8A90BB5A}">
      <dsp:nvSpPr>
        <dsp:cNvPr id="0" name=""/>
        <dsp:cNvSpPr/>
      </dsp:nvSpPr>
      <dsp:spPr>
        <a:xfrm>
          <a:off x="2101074" y="71421"/>
          <a:ext cx="2534416" cy="1344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сфере услуг - 56</a:t>
          </a:r>
          <a:endParaRPr lang="ru-RU" sz="17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72231" y="268380"/>
        <a:ext cx="1792102" cy="951002"/>
      </dsp:txXfrm>
    </dsp:sp>
    <dsp:sp modelId="{98FB8727-815E-48DB-A5E1-3BD9DDA30BDC}">
      <dsp:nvSpPr>
        <dsp:cNvPr id="0" name=""/>
        <dsp:cNvSpPr/>
      </dsp:nvSpPr>
      <dsp:spPr>
        <a:xfrm>
          <a:off x="4635484" y="554971"/>
          <a:ext cx="2996735" cy="1489185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Средняя заработная плата – 18,5 тыс. рублей,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максимальная – 35,0 тыс. рублей</a:t>
          </a:r>
          <a:endParaRPr lang="ru-RU" sz="17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74346" y="773057"/>
        <a:ext cx="2119011" cy="1053013"/>
      </dsp:txXfrm>
    </dsp:sp>
    <dsp:sp modelId="{63812CCC-73DF-4B1F-87D2-C91BBF69B4C7}">
      <dsp:nvSpPr>
        <dsp:cNvPr id="0" name=""/>
        <dsp:cNvSpPr/>
      </dsp:nvSpPr>
      <dsp:spPr>
        <a:xfrm>
          <a:off x="1963767" y="4068433"/>
          <a:ext cx="2523283" cy="14322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производственной сфере - 26</a:t>
          </a:r>
          <a:endParaRPr lang="ru-RU" sz="1700" kern="1200" dirty="0"/>
        </a:p>
      </dsp:txBody>
      <dsp:txXfrm>
        <a:off x="2333293" y="4278185"/>
        <a:ext cx="1784231" cy="1012775"/>
      </dsp:txXfrm>
    </dsp:sp>
    <dsp:sp modelId="{A3D774FE-96AC-4F9E-BE8A-1AE60AD726C6}">
      <dsp:nvSpPr>
        <dsp:cNvPr id="0" name=""/>
        <dsp:cNvSpPr/>
      </dsp:nvSpPr>
      <dsp:spPr>
        <a:xfrm>
          <a:off x="843739" y="2000241"/>
          <a:ext cx="2172144" cy="1451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бюджетной сфере - 44</a:t>
          </a:r>
          <a:endParaRPr lang="ru-RU" sz="17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61842" y="2212797"/>
        <a:ext cx="1535938" cy="10263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F65FD-D709-41D3-931D-F2511ACED4F0}">
      <dsp:nvSpPr>
        <dsp:cNvPr id="0" name=""/>
        <dsp:cNvSpPr/>
      </dsp:nvSpPr>
      <dsp:spPr>
        <a:xfrm>
          <a:off x="76306" y="2937396"/>
          <a:ext cx="8543368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932482-A5B5-4DE3-8BAC-546A66482728}">
      <dsp:nvSpPr>
        <dsp:cNvPr id="0" name=""/>
        <dsp:cNvSpPr/>
      </dsp:nvSpPr>
      <dsp:spPr>
        <a:xfrm>
          <a:off x="76306" y="1716686"/>
          <a:ext cx="8543368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8C20AA-A9B4-4BDB-8987-9DFA1D85E42C}">
      <dsp:nvSpPr>
        <dsp:cNvPr id="0" name=""/>
        <dsp:cNvSpPr/>
      </dsp:nvSpPr>
      <dsp:spPr>
        <a:xfrm>
          <a:off x="2589915" y="554105"/>
          <a:ext cx="5737425" cy="1162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Механизм реализации мероприятия предполагает  предоставление субсидии социально ориентированным некоммерческим организациям  на поддержку социально значимых программ по сопровождению инвалидов при трудоустройстве 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89915" y="554105"/>
        <a:ext cx="5737425" cy="1162581"/>
      </dsp:txXfrm>
    </dsp:sp>
    <dsp:sp modelId="{2716D086-5D52-4007-9071-7142C75DBC03}">
      <dsp:nvSpPr>
        <dsp:cNvPr id="0" name=""/>
        <dsp:cNvSpPr/>
      </dsp:nvSpPr>
      <dsp:spPr>
        <a:xfrm>
          <a:off x="-76306" y="554105"/>
          <a:ext cx="2526501" cy="116258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Сопровождение инвалидов при трудоустройстве</a:t>
          </a:r>
          <a:endParaRPr lang="ru-RU" sz="16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-19543" y="610868"/>
        <a:ext cx="2412975" cy="1105818"/>
      </dsp:txXfrm>
    </dsp:sp>
    <dsp:sp modelId="{5CB96F53-2F4E-41B4-B469-A8750FC0B8F1}">
      <dsp:nvSpPr>
        <dsp:cNvPr id="0" name=""/>
        <dsp:cNvSpPr/>
      </dsp:nvSpPr>
      <dsp:spPr>
        <a:xfrm>
          <a:off x="2297582" y="1774815"/>
          <a:ext cx="6322092" cy="1162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97582" y="1774815"/>
        <a:ext cx="6322092" cy="1162581"/>
      </dsp:txXfrm>
    </dsp:sp>
    <dsp:sp modelId="{AD3F3385-0DD5-4357-98FE-169BCD3120A7}">
      <dsp:nvSpPr>
        <dsp:cNvPr id="0" name=""/>
        <dsp:cNvSpPr/>
      </dsp:nvSpPr>
      <dsp:spPr>
        <a:xfrm>
          <a:off x="-76306" y="1774815"/>
          <a:ext cx="2526501" cy="116258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Стажировка  инвалидов молодого возраста и инвалидов, получивших инвалидность впервые</a:t>
          </a:r>
          <a:endParaRPr lang="ru-RU" sz="1600" kern="1200" dirty="0">
            <a:solidFill>
              <a:srgbClr val="FFFF00"/>
            </a:solidFill>
          </a:endParaRPr>
        </a:p>
      </dsp:txBody>
      <dsp:txXfrm>
        <a:off x="-19543" y="1831578"/>
        <a:ext cx="2412975" cy="11058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56E45-8B63-467C-AB89-EF7AA29AD588}">
      <dsp:nvSpPr>
        <dsp:cNvPr id="0" name=""/>
        <dsp:cNvSpPr/>
      </dsp:nvSpPr>
      <dsp:spPr>
        <a:xfrm>
          <a:off x="3199591" y="1701475"/>
          <a:ext cx="1636582" cy="778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0773"/>
              </a:lnTo>
              <a:lnTo>
                <a:pt x="1636582" y="530773"/>
              </a:lnTo>
              <a:lnTo>
                <a:pt x="1636582" y="77886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E8B536-901C-4B59-A9EA-6B6771724DB1}">
      <dsp:nvSpPr>
        <dsp:cNvPr id="0" name=""/>
        <dsp:cNvSpPr/>
      </dsp:nvSpPr>
      <dsp:spPr>
        <a:xfrm>
          <a:off x="1563009" y="1701475"/>
          <a:ext cx="1636582" cy="778864"/>
        </a:xfrm>
        <a:custGeom>
          <a:avLst/>
          <a:gdLst/>
          <a:ahLst/>
          <a:cxnLst/>
          <a:rect l="0" t="0" r="0" b="0"/>
          <a:pathLst>
            <a:path>
              <a:moveTo>
                <a:pt x="1636582" y="0"/>
              </a:moveTo>
              <a:lnTo>
                <a:pt x="1636582" y="530773"/>
              </a:lnTo>
              <a:lnTo>
                <a:pt x="0" y="530773"/>
              </a:lnTo>
              <a:lnTo>
                <a:pt x="0" y="77886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23E0B7-9D67-4F78-8C3F-9135B7DC8F9F}">
      <dsp:nvSpPr>
        <dsp:cNvPr id="0" name=""/>
        <dsp:cNvSpPr/>
      </dsp:nvSpPr>
      <dsp:spPr>
        <a:xfrm>
          <a:off x="1860569" y="917"/>
          <a:ext cx="2678043" cy="1700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08586-CF23-4994-AA5B-3662C07F312D}">
      <dsp:nvSpPr>
        <dsp:cNvPr id="0" name=""/>
        <dsp:cNvSpPr/>
      </dsp:nvSpPr>
      <dsp:spPr>
        <a:xfrm>
          <a:off x="2158130" y="283599"/>
          <a:ext cx="2678043" cy="1700557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56 работодателями заключен 81 договор о финансировании квотируемых рабочих мест для трудоустройства инвалидов в других организациях</a:t>
          </a:r>
          <a:endParaRPr lang="ru-RU" sz="16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07938" y="333407"/>
        <a:ext cx="2578427" cy="1600941"/>
      </dsp:txXfrm>
    </dsp:sp>
    <dsp:sp modelId="{E706BD8F-E417-4C0D-91B4-E7E5FD1B0BB2}">
      <dsp:nvSpPr>
        <dsp:cNvPr id="0" name=""/>
        <dsp:cNvSpPr/>
      </dsp:nvSpPr>
      <dsp:spPr>
        <a:xfrm>
          <a:off x="223987" y="2480339"/>
          <a:ext cx="2678043" cy="1700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156B5-E8E6-4E55-B528-07A4464ED489}">
      <dsp:nvSpPr>
        <dsp:cNvPr id="0" name=""/>
        <dsp:cNvSpPr/>
      </dsp:nvSpPr>
      <dsp:spPr>
        <a:xfrm>
          <a:off x="521548" y="2763021"/>
          <a:ext cx="2678043" cy="17005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34 договора (42%) заключено с организациями (учреждениями) различных форм собственности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1356" y="2812829"/>
        <a:ext cx="2578427" cy="1600941"/>
      </dsp:txXfrm>
    </dsp:sp>
    <dsp:sp modelId="{F68B7FD5-7862-47C4-9D2E-CC7380CE8ED3}">
      <dsp:nvSpPr>
        <dsp:cNvPr id="0" name=""/>
        <dsp:cNvSpPr/>
      </dsp:nvSpPr>
      <dsp:spPr>
        <a:xfrm>
          <a:off x="3497152" y="2480339"/>
          <a:ext cx="2678043" cy="1700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57B47-C6FC-4164-B8C6-4A9C7A8CBBA4}">
      <dsp:nvSpPr>
        <dsp:cNvPr id="0" name=""/>
        <dsp:cNvSpPr/>
      </dsp:nvSpPr>
      <dsp:spPr>
        <a:xfrm>
          <a:off x="3794712" y="2763021"/>
          <a:ext cx="2678043" cy="17005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47 договоров (58%) заключено с 24 общественными организациями инвалидов: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44520" y="2812829"/>
        <a:ext cx="2578427" cy="1600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0.20325</cdr:x>
      <cdr:y>0.07595</cdr:y>
    </cdr:from>
    <cdr:to>
      <cdr:x>0.47155</cdr:x>
      <cdr:y>0.12658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85950" y="428628"/>
          <a:ext cx="2357454" cy="285752"/>
        </a:xfrm>
        <a:prstGeom xmlns:a="http://schemas.openxmlformats.org/drawingml/2006/main" prst="rect">
          <a:avLst/>
        </a:prstGeom>
        <a:solidFill xmlns:a="http://schemas.openxmlformats.org/drawingml/2006/main">
          <a:srgbClr val="FF9999"/>
        </a:solidFill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Рейтинг субъектов РФ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0.61789</cdr:x>
      <cdr:y>0.07595</cdr:y>
    </cdr:from>
    <cdr:to>
      <cdr:x>0.88618</cdr:x>
      <cdr:y>0.12658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429288" y="428628"/>
          <a:ext cx="2357454" cy="285752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Рейтинг </a:t>
          </a:r>
          <a:r>
            <a:rPr lang="ru-RU" sz="1600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УрФО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0.48437</cdr:x>
      <cdr:y>0.28421</cdr:y>
    </cdr:from>
    <cdr:to>
      <cdr:x>0.54129</cdr:x>
      <cdr:y>0.33484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429124" y="1928826"/>
          <a:ext cx="520392" cy="34362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 м</a:t>
          </a:r>
          <a:endParaRPr lang="ru-RU" sz="1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0.57031</cdr:x>
      <cdr:y>0.30526</cdr:y>
    </cdr:from>
    <cdr:to>
      <cdr:x>0.62722</cdr:x>
      <cdr:y>0.3559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214942" y="2071702"/>
          <a:ext cx="520392" cy="34362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 м</a:t>
          </a:r>
          <a:endParaRPr lang="ru-RU" sz="1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0.64844</cdr:x>
      <cdr:y>0.33684</cdr:y>
    </cdr:from>
    <cdr:to>
      <cdr:x>0.70535</cdr:x>
      <cdr:y>0.38748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929322" y="2286016"/>
          <a:ext cx="520393" cy="34362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 м</a:t>
          </a:r>
          <a:endParaRPr lang="ru-RU" sz="1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0.73984</cdr:x>
      <cdr:y>0.36709</cdr:y>
    </cdr:from>
    <cdr:to>
      <cdr:x>0.79675</cdr:x>
      <cdr:y>0.41772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500858" y="2071702"/>
          <a:ext cx="500066" cy="285752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 м</a:t>
          </a:r>
          <a:endParaRPr lang="ru-RU" sz="1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0.82114</cdr:x>
      <cdr:y>0.37975</cdr:y>
    </cdr:from>
    <cdr:to>
      <cdr:x>0.87805</cdr:x>
      <cdr:y>0.43038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7215238" y="2143140"/>
          <a:ext cx="500066" cy="285752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5 м</a:t>
          </a:r>
          <a:endParaRPr lang="ru-RU" sz="1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0.91057</cdr:x>
      <cdr:y>0.40506</cdr:y>
    </cdr:from>
    <cdr:to>
      <cdr:x>0.96748</cdr:x>
      <cdr:y>0.4557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8001056" y="2286016"/>
          <a:ext cx="500066" cy="285752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6 м</a:t>
          </a:r>
          <a:endParaRPr lang="ru-RU" sz="1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0.22656</cdr:x>
      <cdr:y>0.27368</cdr:y>
    </cdr:from>
    <cdr:to>
      <cdr:x>0.28347</cdr:x>
      <cdr:y>0.32432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071670" y="1857388"/>
          <a:ext cx="520392" cy="343625"/>
        </a:xfrm>
        <a:prstGeom xmlns:a="http://schemas.openxmlformats.org/drawingml/2006/main" prst="rect">
          <a:avLst/>
        </a:prstGeom>
        <a:solidFill xmlns:a="http://schemas.openxmlformats.org/drawingml/2006/main">
          <a:srgbClr val="FF9999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 м</a:t>
          </a:r>
          <a:endParaRPr lang="ru-RU" sz="1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0.14844</cdr:x>
      <cdr:y>0.25263</cdr:y>
    </cdr:from>
    <cdr:to>
      <cdr:x>0.20535</cdr:x>
      <cdr:y>0.30326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1357290" y="1714512"/>
          <a:ext cx="520393" cy="343626"/>
        </a:xfrm>
        <a:prstGeom xmlns:a="http://schemas.openxmlformats.org/drawingml/2006/main" prst="rect">
          <a:avLst/>
        </a:prstGeom>
        <a:solidFill xmlns:a="http://schemas.openxmlformats.org/drawingml/2006/main">
          <a:srgbClr val="FF9999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 м</a:t>
          </a:r>
          <a:endParaRPr lang="ru-RU" sz="1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0.3125</cdr:x>
      <cdr:y>0.29474</cdr:y>
    </cdr:from>
    <cdr:to>
      <cdr:x>0.36941</cdr:x>
      <cdr:y>0.34537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2857488" y="2000264"/>
          <a:ext cx="520392" cy="343626"/>
        </a:xfrm>
        <a:prstGeom xmlns:a="http://schemas.openxmlformats.org/drawingml/2006/main" prst="rect">
          <a:avLst/>
        </a:prstGeom>
        <a:solidFill xmlns:a="http://schemas.openxmlformats.org/drawingml/2006/main">
          <a:srgbClr val="FF9999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 м</a:t>
          </a:r>
          <a:endParaRPr lang="ru-RU" sz="1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0.39844</cdr:x>
      <cdr:y>0.31579</cdr:y>
    </cdr:from>
    <cdr:to>
      <cdr:x>0.45535</cdr:x>
      <cdr:y>0.36642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3643306" y="2143140"/>
          <a:ext cx="520392" cy="343626"/>
        </a:xfrm>
        <a:prstGeom xmlns:a="http://schemas.openxmlformats.org/drawingml/2006/main" prst="rect">
          <a:avLst/>
        </a:prstGeom>
        <a:solidFill xmlns:a="http://schemas.openxmlformats.org/drawingml/2006/main">
          <a:srgbClr val="FF9999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 м</a:t>
          </a:r>
          <a:endParaRPr lang="ru-RU" sz="1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0.48437</cdr:x>
      <cdr:y>0.34737</cdr:y>
    </cdr:from>
    <cdr:to>
      <cdr:x>0.54129</cdr:x>
      <cdr:y>0.398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4429124" y="2357454"/>
          <a:ext cx="520392" cy="343626"/>
        </a:xfrm>
        <a:prstGeom xmlns:a="http://schemas.openxmlformats.org/drawingml/2006/main" prst="rect">
          <a:avLst/>
        </a:prstGeom>
        <a:solidFill xmlns:a="http://schemas.openxmlformats.org/drawingml/2006/main">
          <a:srgbClr val="FF9999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5 м</a:t>
          </a:r>
          <a:endParaRPr lang="ru-RU" sz="1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0.20325</cdr:x>
      <cdr:y>0.07595</cdr:y>
    </cdr:from>
    <cdr:to>
      <cdr:x>0.47155</cdr:x>
      <cdr:y>0.12658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1785950" y="428628"/>
          <a:ext cx="2357454" cy="285752"/>
        </a:xfrm>
        <a:prstGeom xmlns:a="http://schemas.openxmlformats.org/drawingml/2006/main" prst="rect">
          <a:avLst/>
        </a:prstGeom>
        <a:solidFill xmlns:a="http://schemas.openxmlformats.org/drawingml/2006/main">
          <a:srgbClr val="FF9999"/>
        </a:solidFill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Рейтинг субъектов РФ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0.61789</cdr:x>
      <cdr:y>0.07595</cdr:y>
    </cdr:from>
    <cdr:to>
      <cdr:x>0.88618</cdr:x>
      <cdr:y>0.12658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5429288" y="428628"/>
          <a:ext cx="2357454" cy="285752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Рейтинг УФО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0.48437</cdr:x>
      <cdr:y>0.28421</cdr:y>
    </cdr:from>
    <cdr:to>
      <cdr:x>0.54129</cdr:x>
      <cdr:y>0.33484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4429124" y="1928826"/>
          <a:ext cx="520392" cy="34362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 м</a:t>
          </a:r>
          <a:endParaRPr lang="ru-RU" sz="1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0.57031</cdr:x>
      <cdr:y>0.30526</cdr:y>
    </cdr:from>
    <cdr:to>
      <cdr:x>0.62722</cdr:x>
      <cdr:y>0.3559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5214942" y="2071702"/>
          <a:ext cx="520392" cy="34362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 м</a:t>
          </a:r>
          <a:endParaRPr lang="ru-RU" sz="1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0.64844</cdr:x>
      <cdr:y>0.33684</cdr:y>
    </cdr:from>
    <cdr:to>
      <cdr:x>0.70535</cdr:x>
      <cdr:y>0.38748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5929322" y="2286016"/>
          <a:ext cx="520393" cy="34362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 м</a:t>
          </a:r>
          <a:endParaRPr lang="ru-RU" sz="1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0.73984</cdr:x>
      <cdr:y>0.36709</cdr:y>
    </cdr:from>
    <cdr:to>
      <cdr:x>0.79675</cdr:x>
      <cdr:y>0.41772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6500858" y="2071702"/>
          <a:ext cx="500066" cy="285752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 м</a:t>
          </a:r>
          <a:endParaRPr lang="ru-RU" sz="1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0.82114</cdr:x>
      <cdr:y>0.37975</cdr:y>
    </cdr:from>
    <cdr:to>
      <cdr:x>0.87805</cdr:x>
      <cdr:y>0.43038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7215238" y="2143140"/>
          <a:ext cx="500066" cy="285752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5 м</a:t>
          </a:r>
          <a:endParaRPr lang="ru-RU" sz="1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0.91057</cdr:x>
      <cdr:y>0.40506</cdr:y>
    </cdr:from>
    <cdr:to>
      <cdr:x>0.96748</cdr:x>
      <cdr:y>0.4557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8001056" y="2286016"/>
          <a:ext cx="500066" cy="285752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6 м</a:t>
          </a:r>
          <a:endParaRPr lang="ru-RU" sz="1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0.22656</cdr:x>
      <cdr:y>0.27368</cdr:y>
    </cdr:from>
    <cdr:to>
      <cdr:x>0.28347</cdr:x>
      <cdr:y>0.32432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2071670" y="1857388"/>
          <a:ext cx="520392" cy="343625"/>
        </a:xfrm>
        <a:prstGeom xmlns:a="http://schemas.openxmlformats.org/drawingml/2006/main" prst="rect">
          <a:avLst/>
        </a:prstGeom>
        <a:solidFill xmlns:a="http://schemas.openxmlformats.org/drawingml/2006/main">
          <a:srgbClr val="FF9999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 м</a:t>
          </a:r>
          <a:endParaRPr lang="ru-RU" sz="1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0.14844</cdr:x>
      <cdr:y>0.25263</cdr:y>
    </cdr:from>
    <cdr:to>
      <cdr:x>0.20535</cdr:x>
      <cdr:y>0.30326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1357290" y="1714512"/>
          <a:ext cx="520393" cy="343626"/>
        </a:xfrm>
        <a:prstGeom xmlns:a="http://schemas.openxmlformats.org/drawingml/2006/main" prst="rect">
          <a:avLst/>
        </a:prstGeom>
        <a:solidFill xmlns:a="http://schemas.openxmlformats.org/drawingml/2006/main">
          <a:srgbClr val="FF9999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 м</a:t>
          </a:r>
          <a:endParaRPr lang="ru-RU" sz="1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0.3125</cdr:x>
      <cdr:y>0.29474</cdr:y>
    </cdr:from>
    <cdr:to>
      <cdr:x>0.36941</cdr:x>
      <cdr:y>0.34537</cdr:y>
    </cdr:to>
    <cdr:sp macro="" textlink="">
      <cdr:nvSpPr>
        <cdr:cNvPr id="28" name="TextBox 1"/>
        <cdr:cNvSpPr txBox="1"/>
      </cdr:nvSpPr>
      <cdr:spPr>
        <a:xfrm xmlns:a="http://schemas.openxmlformats.org/drawingml/2006/main">
          <a:off x="2857488" y="2000264"/>
          <a:ext cx="520392" cy="343626"/>
        </a:xfrm>
        <a:prstGeom xmlns:a="http://schemas.openxmlformats.org/drawingml/2006/main" prst="rect">
          <a:avLst/>
        </a:prstGeom>
        <a:solidFill xmlns:a="http://schemas.openxmlformats.org/drawingml/2006/main">
          <a:srgbClr val="FF9999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 м</a:t>
          </a:r>
          <a:endParaRPr lang="ru-RU" sz="1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0.39844</cdr:x>
      <cdr:y>0.31579</cdr:y>
    </cdr:from>
    <cdr:to>
      <cdr:x>0.45535</cdr:x>
      <cdr:y>0.36642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3643306" y="2143140"/>
          <a:ext cx="520392" cy="343626"/>
        </a:xfrm>
        <a:prstGeom xmlns:a="http://schemas.openxmlformats.org/drawingml/2006/main" prst="rect">
          <a:avLst/>
        </a:prstGeom>
        <a:solidFill xmlns:a="http://schemas.openxmlformats.org/drawingml/2006/main">
          <a:srgbClr val="FF9999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 м</a:t>
          </a:r>
          <a:endParaRPr lang="ru-RU" sz="1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0.48437</cdr:x>
      <cdr:y>0.34737</cdr:y>
    </cdr:from>
    <cdr:to>
      <cdr:x>0.54129</cdr:x>
      <cdr:y>0.398</cdr:y>
    </cdr:to>
    <cdr:sp macro="" textlink="">
      <cdr:nvSpPr>
        <cdr:cNvPr id="30" name="TextBox 1"/>
        <cdr:cNvSpPr txBox="1"/>
      </cdr:nvSpPr>
      <cdr:spPr>
        <a:xfrm xmlns:a="http://schemas.openxmlformats.org/drawingml/2006/main">
          <a:off x="4429124" y="2357454"/>
          <a:ext cx="520392" cy="343626"/>
        </a:xfrm>
        <a:prstGeom xmlns:a="http://schemas.openxmlformats.org/drawingml/2006/main" prst="rect">
          <a:avLst/>
        </a:prstGeom>
        <a:solidFill xmlns:a="http://schemas.openxmlformats.org/drawingml/2006/main">
          <a:srgbClr val="FF9999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5 м</a:t>
          </a:r>
          <a:endParaRPr lang="ru-RU" sz="1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0.0625</cdr:x>
      <cdr:y>0.14737</cdr:y>
    </cdr:from>
    <cdr:to>
      <cdr:x>0.11941</cdr:x>
      <cdr:y>0.198</cdr:y>
    </cdr:to>
    <cdr:sp macro="" textlink="">
      <cdr:nvSpPr>
        <cdr:cNvPr id="31" name="TextBox 1"/>
        <cdr:cNvSpPr txBox="1"/>
      </cdr:nvSpPr>
      <cdr:spPr>
        <a:xfrm xmlns:a="http://schemas.openxmlformats.org/drawingml/2006/main">
          <a:off x="571472" y="1000132"/>
          <a:ext cx="520385" cy="3436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%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B1C86-8B2A-4AAE-B77E-FED266881349}" type="datetimeFigureOut">
              <a:rPr lang="ru-RU" smtClean="0"/>
              <a:pPr/>
              <a:t>01.12.2017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74FC0-14BA-4A74-A74A-ED4A3D1FB7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8310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7DAA-5D63-4514-A964-4F2649F19D3C}" type="datetime1">
              <a:rPr lang="ru-RU" smtClean="0"/>
              <a:pPr/>
              <a:t>01.12.2017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2C0D-8E96-45BC-BA17-913D48010833}" type="datetime1">
              <a:rPr lang="ru-RU" smtClean="0"/>
              <a:pPr/>
              <a:t>01.12.2017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1E92-4EE4-4744-B65B-007F772B8E39}" type="datetime1">
              <a:rPr lang="ru-RU" smtClean="0"/>
              <a:pPr/>
              <a:t>01.12.2017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F048-AD1E-4FBB-8EB7-7F1D1A8D61C5}" type="datetime1">
              <a:rPr lang="ru-RU" smtClean="0"/>
              <a:pPr/>
              <a:t>01.12.2017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6EFD-3C2C-4119-B0DD-CA1CAA5973D9}" type="datetime1">
              <a:rPr lang="ru-RU" smtClean="0"/>
              <a:pPr/>
              <a:t>01.12.2017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C02C-8F75-43F9-BB47-A33A4629BC9A}" type="datetime1">
              <a:rPr lang="ru-RU" smtClean="0"/>
              <a:pPr/>
              <a:t>01.12.2017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7888-6E40-410E-993E-42A3790B3239}" type="datetime1">
              <a:rPr lang="ru-RU" smtClean="0"/>
              <a:pPr/>
              <a:t>01.12.2017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262E-6A95-439B-89E9-58C481262813}" type="datetime1">
              <a:rPr lang="ru-RU" smtClean="0"/>
              <a:pPr/>
              <a:t>01.12.2017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DE78-8411-460D-BE39-833FC6C4C178}" type="datetime1">
              <a:rPr lang="ru-RU" smtClean="0"/>
              <a:pPr/>
              <a:t>01.12.2017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20C0-F301-4911-BD0F-30355E5791B1}" type="datetime1">
              <a:rPr lang="ru-RU" smtClean="0"/>
              <a:pPr/>
              <a:t>01.12.2017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F3E9-5A4D-4FE9-B840-3E6E50AA86A4}" type="datetime1">
              <a:rPr lang="ru-RU" smtClean="0"/>
              <a:pPr/>
              <a:t>01.12.2017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A97DBC-13F1-4DBD-A133-7469DDA77DFF}" type="datetime1">
              <a:rPr lang="ru-RU" smtClean="0"/>
              <a:pPr/>
              <a:t>01.12.2017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388865"/>
            <a:ext cx="856895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cap="all" dirty="0" smtClean="0">
              <a:solidFill>
                <a:srgbClr val="0070C0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ru-RU" sz="2800" b="1" cap="al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800" b="1" cap="all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реализации мер, </a:t>
            </a:r>
            <a:endParaRPr lang="ru-RU" sz="2800" b="1" cap="all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cap="al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направленных </a:t>
            </a:r>
            <a:r>
              <a:rPr lang="ru-RU" sz="2800" b="1" cap="all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трудоустройство </a:t>
            </a:r>
            <a:r>
              <a:rPr lang="ru-RU" sz="2800" b="1" cap="al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инвалидов</a:t>
            </a:r>
            <a:r>
              <a:rPr lang="ru-RU" sz="2800" b="1" cap="all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cap="al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cap="all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том числе на оборудованные </a:t>
            </a:r>
            <a:r>
              <a:rPr lang="ru-RU" sz="2800" b="1" cap="al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(ОСНАЩЕННЫЕ) </a:t>
            </a:r>
          </a:p>
          <a:p>
            <a:pPr algn="ctr"/>
            <a:r>
              <a:rPr lang="ru-RU" sz="2800" b="1" cap="al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рабочие </a:t>
            </a:r>
            <a:r>
              <a:rPr lang="ru-RU" sz="2800" b="1" cap="all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439083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ДЕПАРТАМЕНТ ТРУДА И ЗАНЯТОСТИ НАСЕЛЕНИЯ                             ХАНТЫ-МАНСИЙСКОГО АВТОНОМНОГО ОКРУГА - ЮГРЫ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3" y="188640"/>
            <a:ext cx="1080120" cy="121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571480"/>
          </a:xfrm>
        </p:spPr>
        <p:txBody>
          <a:bodyPr/>
          <a:lstStyle/>
          <a:p>
            <a:pPr lvl="0" algn="ctr">
              <a:buNone/>
            </a:pPr>
            <a:r>
              <a:rPr lang="ru-RU" sz="2000" dirty="0" smtClean="0">
                <a:solidFill>
                  <a:schemeClr val="tx1"/>
                </a:solidFill>
                <a:effectLst>
                  <a:outerShdw sx="1000" sy="1000" algn="tl">
                    <a:srgbClr val="000000"/>
                  </a:outerShdw>
                  <a:reflection blurRad="6350"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Создано 126 оборудованных рабочих мест, </a:t>
            </a:r>
            <a:br>
              <a:rPr lang="ru-RU" sz="2000" dirty="0" smtClean="0">
                <a:solidFill>
                  <a:schemeClr val="tx1"/>
                </a:solidFill>
                <a:effectLst>
                  <a:outerShdw sx="1000" sy="1000" algn="tl">
                    <a:srgbClr val="000000"/>
                  </a:outerShdw>
                  <a:reflection blurRad="6350"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sx="1000" sy="1000" algn="tl">
                    <a:srgbClr val="000000"/>
                  </a:outerShdw>
                  <a:reflection blurRad="6350"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которые трудоустроено 126 инвалидов</a:t>
            </a: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6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98290602"/>
              </p:ext>
            </p:extLst>
          </p:nvPr>
        </p:nvGraphicFramePr>
        <p:xfrm>
          <a:off x="-1" y="1646849"/>
          <a:ext cx="8953180" cy="5268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C:\Users\Ирина\Desktop\ИРИНА\Департамент\Совет по делам инвалидов\prodam-shveynoe-proizvodstvo.0.m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176" y="692696"/>
            <a:ext cx="284380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202574"/>
              </p:ext>
            </p:extLst>
          </p:nvPr>
        </p:nvGraphicFramePr>
        <p:xfrm>
          <a:off x="467544" y="692696"/>
          <a:ext cx="678661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0708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421121" y="60729"/>
            <a:ext cx="8352928" cy="6552728"/>
          </a:xfrm>
          <a:prstGeom prst="ellipse">
            <a:avLst/>
          </a:prstGeom>
          <a:gradFill flip="none" rotWithShape="1">
            <a:gsLst>
              <a:gs pos="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Государственная программа  автономного  округа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Содействия занятости населения в Ханты-Мансийском автономном округе – Югре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 2018-2025 годы и на период до 2030 года»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92952081"/>
              </p:ext>
            </p:extLst>
          </p:nvPr>
        </p:nvGraphicFramePr>
        <p:xfrm>
          <a:off x="325901" y="857232"/>
          <a:ext cx="8543368" cy="3491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20996" y="3829888"/>
            <a:ext cx="3790964" cy="2808152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TextBox 16"/>
          <p:cNvSpPr txBox="1"/>
          <p:nvPr/>
        </p:nvSpPr>
        <p:spPr>
          <a:xfrm>
            <a:off x="2928926" y="2571744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Приобретение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инвалидами практического опыта работы, а также освоение новых технологий, форм и методов организации труда непосредственно на рабочем месте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Предусмотрено  частичное возмещение расходов работодателя по оплате труда инвалида, наставника.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158" y="857232"/>
            <a:ext cx="3945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Новые мероприятия программы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60032" y="4023720"/>
            <a:ext cx="3770532" cy="2614320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 txBox="1">
            <a:spLocks noGrp="1"/>
          </p:cNvSpPr>
          <p:nvPr>
            <p:ph type="title"/>
          </p:nvPr>
        </p:nvSpPr>
        <p:spPr>
          <a:xfrm>
            <a:off x="323528" y="188640"/>
            <a:ext cx="820891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ru-RU" sz="2000" dirty="0" smtClean="0">
                <a:effectLst>
                  <a:reflection blurRad="6350"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Работодателями на территории автономного округа используется возможность финансирования создания рабочих мест в других организациях в соответствии с заключенными договорами</a:t>
            </a:r>
            <a:endParaRPr lang="ru-RU" sz="2000" dirty="0">
              <a:effectLst>
                <a:reflection blurRad="6350" endPos="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40312393"/>
              </p:ext>
            </p:extLst>
          </p:nvPr>
        </p:nvGraphicFramePr>
        <p:xfrm>
          <a:off x="-32887" y="1268760"/>
          <a:ext cx="6696744" cy="4464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6590689" y="3501008"/>
            <a:ext cx="2491430" cy="1323439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429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рабочих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мест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том числе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67 специальных)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создано общественными организациями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инвалидов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6159802" y="4162727"/>
            <a:ext cx="432048" cy="321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Выноска со стрелкой вниз 20"/>
          <p:cNvSpPr/>
          <p:nvPr/>
        </p:nvSpPr>
        <p:spPr>
          <a:xfrm>
            <a:off x="6912643" y="1392987"/>
            <a:ext cx="1983606" cy="199303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Создано 614 рабочих мест, в том числе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специальных</a:t>
            </a:r>
          </a:p>
        </p:txBody>
      </p:sp>
      <p:sp>
        <p:nvSpPr>
          <p:cNvPr id="22" name="Штриховая стрелка вправо 21"/>
          <p:cNvSpPr/>
          <p:nvPr/>
        </p:nvSpPr>
        <p:spPr>
          <a:xfrm>
            <a:off x="5292080" y="1885446"/>
            <a:ext cx="1298609" cy="5040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534388" y="5445224"/>
            <a:ext cx="5460264" cy="1277326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Мегион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Нягань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Радужный,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Пыть-Ях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г.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Урай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Кондинский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район, г. Нефтеюганск и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Нефтеюганский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район,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Нижневартовск и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Нижневартовский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район,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Советский и Советский район, г. Сургут и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Сургутский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район,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Ханты-Мансийск и Ханты-Мансийский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427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369159"/>
            <a:ext cx="64668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832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</p:nvPr>
        </p:nvGraphicFramePr>
        <p:xfrm>
          <a:off x="0" y="1071546"/>
          <a:ext cx="9144000" cy="6786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357158" y="142852"/>
            <a:ext cx="8429684" cy="857256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Доля работающих инвалидов трудоспособного возраста в общей численности инвалидов трудоспособного возраста, проживающих в субъекте РФ</a:t>
            </a:r>
          </a:p>
          <a:p>
            <a:pPr algn="ctr"/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1142984"/>
            <a:ext cx="2500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среднем по РФ – 26,0%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214282" y="1071546"/>
            <a:ext cx="2428892" cy="428628"/>
          </a:xfrm>
          <a:prstGeom prst="wedgeRectCallout">
            <a:avLst>
              <a:gd name="adj1" fmla="val -19709"/>
              <a:gd name="adj2" fmla="val 9434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421121" y="188640"/>
            <a:ext cx="8352928" cy="6264696"/>
          </a:xfrm>
          <a:prstGeom prst="ellipse">
            <a:avLst/>
          </a:prstGeom>
          <a:gradFill flip="none" rotWithShape="1">
            <a:gsLst>
              <a:gs pos="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694" y="3835461"/>
            <a:ext cx="2844824" cy="8769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содействие гражданам в поиске подходящей работы, а работодателям в подборе необходимых работников</a:t>
            </a:r>
            <a:endPara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7745" y="188640"/>
            <a:ext cx="4536504" cy="1606501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bliqueTopLeft"/>
            <a:lightRig rig="balanced" dir="tr"/>
          </a:scene3d>
          <a:sp3d prstMaterial="matte">
            <a:bevelT w="1905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 автономного  округа «Содействия занятости населения в Ханты-Мансийском автономном округе – Югре на  2016-2020 годы»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98443" y="3586695"/>
            <a:ext cx="2844824" cy="64350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профессиональное обучение незанятых инвалидов (до признания безработными)</a:t>
            </a:r>
            <a:endPara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82072" y="2752077"/>
            <a:ext cx="2844824" cy="69060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трудоустройство на созданные оборудованные рабочие места для инвалидов</a:t>
            </a:r>
            <a:endPara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81561" y="5576936"/>
            <a:ext cx="2844824" cy="4404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оплачиваемых общественных работ</a:t>
            </a:r>
            <a:endPara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81561" y="4608797"/>
            <a:ext cx="2844824" cy="89254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временное трудоустройство безработных граждан, испытывающих трудности в поиске работы</a:t>
            </a:r>
            <a:endPara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46884" y="2725451"/>
            <a:ext cx="2844824" cy="103488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временное трудоустройство безработных граждан в возрасте от 18 до 20 лет из числа выпускников образовательных учреждений</a:t>
            </a:r>
            <a:endPara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259" y="2725451"/>
            <a:ext cx="2844824" cy="43856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профессиональное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обучение безработных граждан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0170" y="5731321"/>
            <a:ext cx="2844824" cy="8660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временное трудоустройство несовершеннолетних граждан в возрасте от 14 до 18 лет в свободное от учебы время</a:t>
            </a:r>
            <a:endPara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985" y="3302816"/>
            <a:ext cx="2844824" cy="2880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профессиональная ориентация</a:t>
            </a:r>
            <a:endPara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77022" y="3835461"/>
            <a:ext cx="2844824" cy="60500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специализированных ярмарок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вакансий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3985" y="4881449"/>
            <a:ext cx="2844824" cy="6916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психологическая поддержка и социальная адаптация безработных граждан</a:t>
            </a:r>
            <a:endPara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16377" y="6115967"/>
            <a:ext cx="2844824" cy="57606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стажировка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выпускников в возрасте до 25 лет</a:t>
            </a:r>
            <a:endPara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81561" y="6156472"/>
            <a:ext cx="2844824" cy="42363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самозанятости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безработных граждан</a:t>
            </a:r>
            <a:endPara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56548" y="5227264"/>
            <a:ext cx="2844824" cy="69934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временное трудоустройство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 из числа коренных малочисленных народов Севера</a:t>
            </a:r>
            <a:endPara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47284" y="4369715"/>
            <a:ext cx="2844824" cy="68535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временного трудоустройства граждан пенсионного возраста</a:t>
            </a:r>
            <a:endPara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Выноска со стрелкой вниз 33"/>
          <p:cNvSpPr/>
          <p:nvPr/>
        </p:nvSpPr>
        <p:spPr>
          <a:xfrm>
            <a:off x="5891708" y="2210600"/>
            <a:ext cx="3096344" cy="455483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Специальные мероприятия</a:t>
            </a:r>
          </a:p>
        </p:txBody>
      </p:sp>
      <p:sp>
        <p:nvSpPr>
          <p:cNvPr id="35" name="Выноска со стрелкой вниз 34"/>
          <p:cNvSpPr/>
          <p:nvPr/>
        </p:nvSpPr>
        <p:spPr>
          <a:xfrm>
            <a:off x="1326690" y="2210600"/>
            <a:ext cx="3257550" cy="484832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Государственные услуги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2" descr="http://focnews.ru/wp-content/uploads/2017/11/persons_with_disabiliti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249" y="36439"/>
            <a:ext cx="3528392" cy="2043633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44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69841650"/>
              </p:ext>
            </p:extLst>
          </p:nvPr>
        </p:nvGraphicFramePr>
        <p:xfrm>
          <a:off x="323528" y="1422145"/>
          <a:ext cx="8640960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 descr="http://storage.darakchi.uz/source/1/ikxqrKE0HNdkAF9T25sXNt3Ay1bkND0S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29200"/>
            <a:ext cx="3714743" cy="142873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7" name="Рисунок 6" descr="http://mtdata.ru/u25/groupF69C/4f9c71de3e6312214a89ae7f602f20ea-0/d229bbf31e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99392"/>
            <a:ext cx="7920880" cy="165618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Арка 2"/>
          <p:cNvSpPr/>
          <p:nvPr/>
        </p:nvSpPr>
        <p:spPr>
          <a:xfrm>
            <a:off x="-5365104" y="188640"/>
            <a:ext cx="6688533" cy="6688533"/>
          </a:xfrm>
          <a:prstGeom prst="blockArc">
            <a:avLst>
              <a:gd name="adj1" fmla="val 18721643"/>
              <a:gd name="adj2" fmla="val 2845114"/>
              <a:gd name="adj3" fmla="val 0"/>
            </a:avLst>
          </a:prstGeom>
          <a:ln w="5715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Прямоугольник 3"/>
          <p:cNvSpPr/>
          <p:nvPr/>
        </p:nvSpPr>
        <p:spPr>
          <a:xfrm>
            <a:off x="251520" y="18864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Стимулирующие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меры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работодателей, организующих рабочие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места для трудоустройства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инвалидов (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средства бюджета автономного округа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260230" y="2227732"/>
            <a:ext cx="7250359" cy="904534"/>
            <a:chOff x="978394" y="1198604"/>
            <a:chExt cx="7521084" cy="833733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Прямоугольник 20"/>
            <p:cNvSpPr/>
            <p:nvPr/>
          </p:nvSpPr>
          <p:spPr>
            <a:xfrm>
              <a:off x="978394" y="1580794"/>
              <a:ext cx="7521084" cy="451542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978394" y="1198604"/>
              <a:ext cx="7521084" cy="833733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8411" tIns="33020" rIns="33020" bIns="3302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компенсация </a:t>
              </a:r>
              <a:r>
                <a:rPr lang="ru-RU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расходов по оплате труда наставника, осуществляющего регулярную помощь инвалиду,  трудоустроенному на созданное рабочее место, с целью его адаптации на рабочем </a:t>
              </a:r>
              <a:r>
                <a:rPr lang="ru-RU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месте  (3300 рублей в месяц на период до 3-х месяцев)</a:t>
              </a:r>
              <a:endParaRPr lang="ru-RU" sz="16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Овал 31"/>
          <p:cNvSpPr/>
          <p:nvPr/>
        </p:nvSpPr>
        <p:spPr>
          <a:xfrm>
            <a:off x="705418" y="2227732"/>
            <a:ext cx="866114" cy="904534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152400"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4" name="Группа 33"/>
          <p:cNvGrpSpPr/>
          <p:nvPr/>
        </p:nvGrpSpPr>
        <p:grpSpPr>
          <a:xfrm>
            <a:off x="829519" y="969467"/>
            <a:ext cx="7250957" cy="959195"/>
            <a:chOff x="978394" y="1198604"/>
            <a:chExt cx="7521084" cy="833733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5" name="Прямоугольник 34"/>
            <p:cNvSpPr/>
            <p:nvPr/>
          </p:nvSpPr>
          <p:spPr>
            <a:xfrm>
              <a:off x="978394" y="1580794"/>
              <a:ext cx="7521084" cy="451542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Прямоугольник 35"/>
            <p:cNvSpPr/>
            <p:nvPr/>
          </p:nvSpPr>
          <p:spPr>
            <a:xfrm>
              <a:off x="978394" y="1198604"/>
              <a:ext cx="7521084" cy="833733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8411" tIns="33020" rIns="33020" bIns="3302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компенсация затрат на оснащение (дооснащение)  постоянных </a:t>
              </a:r>
              <a:r>
                <a:rPr lang="ru-RU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                 (</a:t>
              </a:r>
              <a:r>
                <a:rPr lang="ru-RU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 том числе специальных) рабочих мест для трудоустройства инвалидов (</a:t>
              </a:r>
              <a:r>
                <a:rPr lang="ru-RU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72690 </a:t>
              </a:r>
              <a:r>
                <a:rPr lang="ru-RU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рублей за каждое созданное рабочее место)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305916" y="3429000"/>
            <a:ext cx="7569052" cy="933317"/>
            <a:chOff x="978394" y="1198604"/>
            <a:chExt cx="7521084" cy="833733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9" name="Прямоугольник 38"/>
            <p:cNvSpPr/>
            <p:nvPr/>
          </p:nvSpPr>
          <p:spPr>
            <a:xfrm>
              <a:off x="978394" y="1580794"/>
              <a:ext cx="7521084" cy="451542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Прямоугольник 39"/>
            <p:cNvSpPr/>
            <p:nvPr/>
          </p:nvSpPr>
          <p:spPr>
            <a:xfrm>
              <a:off x="978394" y="1198604"/>
              <a:ext cx="7521084" cy="833733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8411" tIns="33020" rIns="33020" bIns="3302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предоставление работодателям, организующим временные рабочие места, компенсации части затрат по оплате труда на период до 3 месяцев и страховых взносов в государственные внебюджетные фонды на компенсируемый фонд оплаты </a:t>
              </a:r>
              <a:r>
                <a:rPr lang="ru-RU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труда (от 11136 до 15909 рублей в месяц)</a:t>
              </a:r>
              <a:endPara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Овал 40"/>
          <p:cNvSpPr/>
          <p:nvPr/>
        </p:nvSpPr>
        <p:spPr>
          <a:xfrm>
            <a:off x="708113" y="3429000"/>
            <a:ext cx="865292" cy="936103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152400"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Овал 41"/>
          <p:cNvSpPr/>
          <p:nvPr/>
        </p:nvSpPr>
        <p:spPr>
          <a:xfrm>
            <a:off x="277752" y="957636"/>
            <a:ext cx="860723" cy="959196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152400"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3" name="Picture 4" descr="http://pasport272.ru/wp-content/uploads/65.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442" y="4553744"/>
            <a:ext cx="3420147" cy="21960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68" y="4553744"/>
            <a:ext cx="3384376" cy="230425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78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80920" cy="43204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2017 году в органы службы занятости обратилось 1805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человек:</a:t>
            </a:r>
            <a:endParaRPr lang="ru-RU" sz="2000" dirty="0"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081003620"/>
              </p:ext>
            </p:extLst>
          </p:nvPr>
        </p:nvGraphicFramePr>
        <p:xfrm>
          <a:off x="323528" y="548680"/>
          <a:ext cx="396044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228123"/>
              </p:ext>
            </p:extLst>
          </p:nvPr>
        </p:nvGraphicFramePr>
        <p:xfrm>
          <a:off x="4355976" y="476672"/>
          <a:ext cx="478802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83917054"/>
              </p:ext>
            </p:extLst>
          </p:nvPr>
        </p:nvGraphicFramePr>
        <p:xfrm>
          <a:off x="107504" y="3761656"/>
          <a:ext cx="3459113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0390210"/>
              </p:ext>
            </p:extLst>
          </p:nvPr>
        </p:nvGraphicFramePr>
        <p:xfrm>
          <a:off x="4211960" y="3957851"/>
          <a:ext cx="4907209" cy="2900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2408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19232882"/>
              </p:ext>
            </p:extLst>
          </p:nvPr>
        </p:nvGraphicFramePr>
        <p:xfrm>
          <a:off x="-180528" y="620688"/>
          <a:ext cx="892899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Объект 6" descr="https://www.unity.ru/files/nodus_items/0009/4883/attaches/trudoustroistvo_na_rabotu.jpg"/>
          <p:cNvPicPr>
            <a:picLocks noGrp="1"/>
          </p:cNvPicPr>
          <p:nvPr>
            <p:ph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1575">
            <a:off x="202278" y="1132024"/>
            <a:ext cx="3054618" cy="178792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8" name="Рисунок 7" descr="http://autoexpertnost.ru/wp-content/uploads/2017/07/%D0%9F%D1%80%D0%B8%D0%BA%D0%B0%D0%B7-%D0%BE-%D0%BF%D1%80%D0%B8%D1%91%D0%BC%D0%B5-%D1%80%D0%B0%D0%B1%D0%BE%D1%82%D0%BD%D0%B8%D0%BA%D0%B0-%D0%BD%D0%B0-%D1%80%D0%B0%D0%B1%D0%BE%D1%82%D1%831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669">
            <a:off x="134312" y="3416891"/>
            <a:ext cx="2931827" cy="197245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3" cy="746125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2017 году в органы службы занятости обратилось 1805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sz="2000" dirty="0"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5661322"/>
            <a:ext cx="7272808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Наиболее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востребованные профессии обучения: делопроизводитель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 швея, плотник,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архивариус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портной, бухгалтер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агент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закупкам, закройщик, охранник, слесарь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ремонту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автомобилей,      оператор электро-вычислительных  и  вычислительных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машин, продавец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оператор  товарный,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оператор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котельной, инженер  по охране труда,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секретарь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09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5486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 10 месяцев 2017 года при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содействии органов службы занятости трудоустроено 833 инвалида </a:t>
            </a:r>
          </a:p>
        </p:txBody>
      </p:sp>
      <p:graphicFrame>
        <p:nvGraphicFramePr>
          <p:cNvPr id="18" name="Объект 1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29674892"/>
              </p:ext>
            </p:extLst>
          </p:nvPr>
        </p:nvGraphicFramePr>
        <p:xfrm>
          <a:off x="0" y="428604"/>
          <a:ext cx="90364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" name="Picture 4" descr="http://centernewton.by/assets/images/Proforientatsiya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4857760"/>
            <a:ext cx="6715140" cy="2000240"/>
          </a:xfrm>
          <a:prstGeom prst="rect">
            <a:avLst/>
          </a:prstGeom>
          <a:noFill/>
          <a:extLst/>
        </p:spPr>
      </p:pic>
      <p:sp>
        <p:nvSpPr>
          <p:cNvPr id="19" name="TextBox 18"/>
          <p:cNvSpPr txBox="1"/>
          <p:nvPr/>
        </p:nvSpPr>
        <p:spPr>
          <a:xfrm>
            <a:off x="5429256" y="3857628"/>
            <a:ext cx="35363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сферы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деятельности: розничная торговля текстильными изделиями, автомобильными деталями,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предоставление услуг парикмахерскими,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организация конференций и выставок</a:t>
            </a:r>
          </a:p>
        </p:txBody>
      </p:sp>
    </p:spTree>
    <p:extLst>
      <p:ext uri="{BB962C8B-B14F-4D97-AF65-F5344CB8AC3E}">
        <p14:creationId xmlns:p14="http://schemas.microsoft.com/office/powerpoint/2010/main" val="325513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80920" cy="43204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0070C0"/>
                </a:solidFill>
                <a:effectLst>
                  <a:reflection blurRad="6350" endPos="0" dir="5400000" sy="-100000" algn="bl" rotWithShape="0"/>
                </a:effectLst>
                <a:latin typeface="Times New Roman"/>
                <a:ea typeface="Times New Roman"/>
              </a:rPr>
              <a:t>Создание оборудованных (оснащенных) рабочих мест </a:t>
            </a:r>
            <a:br>
              <a:rPr lang="ru-RU" sz="2000" dirty="0" smtClean="0">
                <a:solidFill>
                  <a:srgbClr val="0070C0"/>
                </a:solidFill>
                <a:effectLst>
                  <a:reflection blurRad="6350" endPos="0" dir="5400000" sy="-100000" algn="bl" rotWithShape="0"/>
                </a:effectLst>
                <a:latin typeface="Times New Roman"/>
                <a:ea typeface="Times New Roman"/>
              </a:rPr>
            </a:br>
            <a:r>
              <a:rPr lang="ru-RU" sz="2000" dirty="0" smtClean="0">
                <a:solidFill>
                  <a:srgbClr val="0070C0"/>
                </a:solidFill>
                <a:effectLst>
                  <a:reflection blurRad="6350" endPos="0" dir="5400000" sy="-100000" algn="bl" rotWithShape="0"/>
                </a:effectLst>
                <a:latin typeface="Times New Roman"/>
                <a:ea typeface="Times New Roman"/>
              </a:rPr>
              <a:t>для трудоустройства инвалидов</a:t>
            </a:r>
            <a:endParaRPr lang="ru-RU" sz="2000" dirty="0">
              <a:solidFill>
                <a:srgbClr val="0070C0"/>
              </a:solidFill>
              <a:effectLst>
                <a:reflection blurRad="6350" endPos="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62960173"/>
              </p:ext>
            </p:extLst>
          </p:nvPr>
        </p:nvGraphicFramePr>
        <p:xfrm>
          <a:off x="-842242" y="799295"/>
          <a:ext cx="8715404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2" descr="C:\Users\KICHKI~1\AppData\Local\Temp\Rar$DI02.576\image-29-09-16-11-45.jpe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62" y="620688"/>
            <a:ext cx="2591049" cy="292895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8487350"/>
              </p:ext>
            </p:extLst>
          </p:nvPr>
        </p:nvGraphicFramePr>
        <p:xfrm>
          <a:off x="4427985" y="3553845"/>
          <a:ext cx="4708726" cy="3304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3" name="Заголовок 2"/>
          <p:cNvSpPr txBox="1">
            <a:spLocks/>
          </p:cNvSpPr>
          <p:nvPr/>
        </p:nvSpPr>
        <p:spPr>
          <a:xfrm>
            <a:off x="5227361" y="3429000"/>
            <a:ext cx="3916639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16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Times New Roman"/>
                <a:ea typeface="Times New Roman"/>
              </a:rPr>
              <a:t>Трудоустроено 126 инвалидов, </a:t>
            </a:r>
          </a:p>
          <a:p>
            <a:pPr marL="0" indent="0" algn="ctr">
              <a:buFont typeface="Georgia" pitchFamily="18" charset="0"/>
              <a:buNone/>
            </a:pPr>
            <a:r>
              <a:rPr lang="ru-RU" sz="16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Times New Roman"/>
                <a:ea typeface="Times New Roman"/>
              </a:rPr>
              <a:t>в том числе по группе инвалидности:</a:t>
            </a:r>
            <a:endParaRPr lang="ru-RU" sz="1600" dirty="0">
              <a:solidFill>
                <a:schemeClr val="tx1"/>
              </a:solidFill>
              <a:effectLst>
                <a:reflection blurRad="6350" endPos="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08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9217</TotalTime>
  <Words>1033</Words>
  <Application>Microsoft Office PowerPoint</Application>
  <PresentationFormat>Экран (4:3)</PresentationFormat>
  <Paragraphs>151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2017 году в органы службы занятости обратилось 1805 человек:</vt:lpstr>
      <vt:lpstr>В 2017 году в органы службы занятости обратилось 1805 человек</vt:lpstr>
      <vt:lpstr>За 10 месяцев 2017 года при содействии органов службы занятости трудоустроено 833 инвалида </vt:lpstr>
      <vt:lpstr>Создание оборудованных (оснащенных) рабочих мест  для трудоустройства инвалидов</vt:lpstr>
      <vt:lpstr>Создано 126 оборудованных рабочих мест,  на которые трудоустроено 126 инвалидов </vt:lpstr>
      <vt:lpstr>Презентация PowerPoint</vt:lpstr>
      <vt:lpstr>Работодателями на территории автономного округа используется возможность финансирования создания рабочих мест в других организациях в соответствии с заключенными договорами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Меньщикова Екатерина Геннадьевна</dc:creator>
  <cp:lastModifiedBy>Кичкирева  Ирина  Венадиевна</cp:lastModifiedBy>
  <cp:revision>775</cp:revision>
  <cp:lastPrinted>2016-11-29T11:08:55Z</cp:lastPrinted>
  <dcterms:created xsi:type="dcterms:W3CDTF">2016-04-28T09:01:38Z</dcterms:created>
  <dcterms:modified xsi:type="dcterms:W3CDTF">2017-12-01T05:44:43Z</dcterms:modified>
</cp:coreProperties>
</file>